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68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1876" y="0"/>
            <a:ext cx="992124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4172" y="566673"/>
            <a:ext cx="637565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740" y="1624330"/>
            <a:ext cx="4661535" cy="246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2597" y="4979403"/>
            <a:ext cx="5178806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38760" algn="ctr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 err="1">
                <a:latin typeface="Times New Roman"/>
                <a:cs typeface="Times New Roman"/>
              </a:rPr>
              <a:t>Cdr.</a:t>
            </a:r>
            <a:r>
              <a:rPr lang="en-IN" sz="2400" spc="-5" dirty="0">
                <a:latin typeface="Times New Roman"/>
                <a:cs typeface="Times New Roman"/>
              </a:rPr>
              <a:t> Vijay Pratap Singh, EXTC</a:t>
            </a:r>
          </a:p>
          <a:p>
            <a:pPr marR="238760" algn="ctr">
              <a:lnSpc>
                <a:spcPct val="100000"/>
              </a:lnSpc>
              <a:spcBef>
                <a:spcPts val="100"/>
              </a:spcBef>
            </a:pPr>
            <a:r>
              <a:rPr lang="en-IN" sz="2400" spc="-5" dirty="0">
                <a:latin typeface="Times New Roman"/>
                <a:cs typeface="Times New Roman"/>
              </a:rPr>
              <a:t>TCET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873" y="1496441"/>
            <a:ext cx="4051300" cy="3825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5079" y="2232532"/>
            <a:ext cx="962660" cy="3755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2173" y="2959480"/>
            <a:ext cx="4830572" cy="3825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135" y="323341"/>
              <a:ext cx="6733946" cy="3854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72197" y="427862"/>
              <a:ext cx="60960" cy="179705"/>
            </a:xfrm>
            <a:custGeom>
              <a:avLst/>
              <a:gdLst/>
              <a:ahLst/>
              <a:cxnLst/>
              <a:rect l="l" t="t" r="r" b="b"/>
              <a:pathLst>
                <a:path w="60959" h="179704">
                  <a:moveTo>
                    <a:pt x="30860" y="0"/>
                  </a:moveTo>
                  <a:lnTo>
                    <a:pt x="23749" y="0"/>
                  </a:lnTo>
                  <a:lnTo>
                    <a:pt x="17652" y="2666"/>
                  </a:lnTo>
                  <a:lnTo>
                    <a:pt x="2412" y="40132"/>
                  </a:lnTo>
                  <a:lnTo>
                    <a:pt x="144" y="86459"/>
                  </a:lnTo>
                  <a:lnTo>
                    <a:pt x="0" y="106552"/>
                  </a:lnTo>
                  <a:lnTo>
                    <a:pt x="170" y="117623"/>
                  </a:lnTo>
                  <a:lnTo>
                    <a:pt x="4445" y="158623"/>
                  </a:lnTo>
                  <a:lnTo>
                    <a:pt x="12826" y="171450"/>
                  </a:lnTo>
                  <a:lnTo>
                    <a:pt x="17906" y="176657"/>
                  </a:lnTo>
                  <a:lnTo>
                    <a:pt x="23622" y="179197"/>
                  </a:lnTo>
                  <a:lnTo>
                    <a:pt x="30099" y="179197"/>
                  </a:lnTo>
                  <a:lnTo>
                    <a:pt x="36322" y="179197"/>
                  </a:lnTo>
                  <a:lnTo>
                    <a:pt x="58602" y="141372"/>
                  </a:lnTo>
                  <a:lnTo>
                    <a:pt x="60698" y="100935"/>
                  </a:lnTo>
                  <a:lnTo>
                    <a:pt x="60959" y="73025"/>
                  </a:lnTo>
                  <a:lnTo>
                    <a:pt x="60719" y="56522"/>
                  </a:lnTo>
                  <a:lnTo>
                    <a:pt x="54355" y="14986"/>
                  </a:lnTo>
                  <a:lnTo>
                    <a:pt x="45211" y="4445"/>
                  </a:lnTo>
                  <a:lnTo>
                    <a:pt x="41528" y="1397"/>
                  </a:lnTo>
                  <a:lnTo>
                    <a:pt x="36829" y="0"/>
                  </a:lnTo>
                  <a:lnTo>
                    <a:pt x="30860" y="0"/>
                  </a:lnTo>
                  <a:close/>
                </a:path>
              </a:pathLst>
            </a:custGeom>
            <a:ln w="10668">
              <a:solidFill>
                <a:srgbClr val="B433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7440" y="422529"/>
              <a:ext cx="71628" cy="1898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9920" y="422529"/>
              <a:ext cx="71627" cy="1898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22793" y="426593"/>
              <a:ext cx="57785" cy="69850"/>
            </a:xfrm>
            <a:custGeom>
              <a:avLst/>
              <a:gdLst/>
              <a:ahLst/>
              <a:cxnLst/>
              <a:rect l="l" t="t" r="r" b="b"/>
              <a:pathLst>
                <a:path w="57784" h="69850">
                  <a:moveTo>
                    <a:pt x="30352" y="0"/>
                  </a:moveTo>
                  <a:lnTo>
                    <a:pt x="22986" y="0"/>
                  </a:lnTo>
                  <a:lnTo>
                    <a:pt x="17017" y="3556"/>
                  </a:lnTo>
                  <a:lnTo>
                    <a:pt x="765" y="46674"/>
                  </a:lnTo>
                  <a:lnTo>
                    <a:pt x="0" y="62103"/>
                  </a:lnTo>
                  <a:lnTo>
                    <a:pt x="0" y="69469"/>
                  </a:lnTo>
                  <a:lnTo>
                    <a:pt x="57276" y="69469"/>
                  </a:lnTo>
                  <a:lnTo>
                    <a:pt x="57040" y="53848"/>
                  </a:lnTo>
                  <a:lnTo>
                    <a:pt x="51053" y="14478"/>
                  </a:lnTo>
                  <a:lnTo>
                    <a:pt x="42036" y="3810"/>
                  </a:lnTo>
                  <a:lnTo>
                    <a:pt x="39115" y="1270"/>
                  </a:lnTo>
                  <a:lnTo>
                    <a:pt x="35178" y="0"/>
                  </a:lnTo>
                  <a:lnTo>
                    <a:pt x="30352" y="0"/>
                  </a:lnTo>
                  <a:close/>
                </a:path>
              </a:pathLst>
            </a:custGeom>
            <a:ln w="10668">
              <a:solidFill>
                <a:srgbClr val="B433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8888" y="421258"/>
              <a:ext cx="67944" cy="801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10476" y="412876"/>
              <a:ext cx="784860" cy="208915"/>
            </a:xfrm>
            <a:custGeom>
              <a:avLst/>
              <a:gdLst/>
              <a:ahLst/>
              <a:cxnLst/>
              <a:rect l="l" t="t" r="r" b="b"/>
              <a:pathLst>
                <a:path w="784859" h="208915">
                  <a:moveTo>
                    <a:pt x="710183" y="0"/>
                  </a:moveTo>
                  <a:lnTo>
                    <a:pt x="744981" y="9906"/>
                  </a:lnTo>
                  <a:lnTo>
                    <a:pt x="748029" y="10922"/>
                  </a:lnTo>
                  <a:lnTo>
                    <a:pt x="750443" y="10922"/>
                  </a:lnTo>
                  <a:lnTo>
                    <a:pt x="752982" y="10922"/>
                  </a:lnTo>
                  <a:lnTo>
                    <a:pt x="755015" y="10413"/>
                  </a:lnTo>
                  <a:lnTo>
                    <a:pt x="756539" y="9398"/>
                  </a:lnTo>
                  <a:lnTo>
                    <a:pt x="758063" y="8382"/>
                  </a:lnTo>
                  <a:lnTo>
                    <a:pt x="760476" y="5334"/>
                  </a:lnTo>
                  <a:lnTo>
                    <a:pt x="763904" y="381"/>
                  </a:lnTo>
                  <a:lnTo>
                    <a:pt x="771017" y="381"/>
                  </a:lnTo>
                  <a:lnTo>
                    <a:pt x="774192" y="67563"/>
                  </a:lnTo>
                  <a:lnTo>
                    <a:pt x="767079" y="67563"/>
                  </a:lnTo>
                  <a:lnTo>
                    <a:pt x="760573" y="53800"/>
                  </a:lnTo>
                  <a:lnTo>
                    <a:pt x="753983" y="42417"/>
                  </a:lnTo>
                  <a:lnTo>
                    <a:pt x="719836" y="16545"/>
                  </a:lnTo>
                  <a:lnTo>
                    <a:pt x="712977" y="15875"/>
                  </a:lnTo>
                  <a:lnTo>
                    <a:pt x="707135" y="15875"/>
                  </a:lnTo>
                  <a:lnTo>
                    <a:pt x="702309" y="17780"/>
                  </a:lnTo>
                  <a:lnTo>
                    <a:pt x="698246" y="21589"/>
                  </a:lnTo>
                  <a:lnTo>
                    <a:pt x="694181" y="25526"/>
                  </a:lnTo>
                  <a:lnTo>
                    <a:pt x="692150" y="29972"/>
                  </a:lnTo>
                  <a:lnTo>
                    <a:pt x="692150" y="34925"/>
                  </a:lnTo>
                  <a:lnTo>
                    <a:pt x="692150" y="38735"/>
                  </a:lnTo>
                  <a:lnTo>
                    <a:pt x="720058" y="65851"/>
                  </a:lnTo>
                  <a:lnTo>
                    <a:pt x="734059" y="75564"/>
                  </a:lnTo>
                  <a:lnTo>
                    <a:pt x="748178" y="85639"/>
                  </a:lnTo>
                  <a:lnTo>
                    <a:pt x="779033" y="118673"/>
                  </a:lnTo>
                  <a:lnTo>
                    <a:pt x="784605" y="143890"/>
                  </a:lnTo>
                  <a:lnTo>
                    <a:pt x="784084" y="152036"/>
                  </a:lnTo>
                  <a:lnTo>
                    <a:pt x="766445" y="190007"/>
                  </a:lnTo>
                  <a:lnTo>
                    <a:pt x="728946" y="208137"/>
                  </a:lnTo>
                  <a:lnTo>
                    <a:pt x="720090" y="208661"/>
                  </a:lnTo>
                  <a:lnTo>
                    <a:pt x="712446" y="208113"/>
                  </a:lnTo>
                  <a:lnTo>
                    <a:pt x="703611" y="206470"/>
                  </a:lnTo>
                  <a:lnTo>
                    <a:pt x="693586" y="203731"/>
                  </a:lnTo>
                  <a:lnTo>
                    <a:pt x="682371" y="199898"/>
                  </a:lnTo>
                  <a:lnTo>
                    <a:pt x="678179" y="198374"/>
                  </a:lnTo>
                  <a:lnTo>
                    <a:pt x="675258" y="197612"/>
                  </a:lnTo>
                  <a:lnTo>
                    <a:pt x="673734" y="197612"/>
                  </a:lnTo>
                  <a:lnTo>
                    <a:pt x="669163" y="197612"/>
                  </a:lnTo>
                  <a:lnTo>
                    <a:pt x="665226" y="201040"/>
                  </a:lnTo>
                  <a:lnTo>
                    <a:pt x="662177" y="208025"/>
                  </a:lnTo>
                  <a:lnTo>
                    <a:pt x="655193" y="208025"/>
                  </a:lnTo>
                  <a:lnTo>
                    <a:pt x="651891" y="137287"/>
                  </a:lnTo>
                  <a:lnTo>
                    <a:pt x="659002" y="137287"/>
                  </a:lnTo>
                  <a:lnTo>
                    <a:pt x="664196" y="150334"/>
                  </a:lnTo>
                  <a:lnTo>
                    <a:pt x="670258" y="161655"/>
                  </a:lnTo>
                  <a:lnTo>
                    <a:pt x="701135" y="189468"/>
                  </a:lnTo>
                  <a:lnTo>
                    <a:pt x="716279" y="192912"/>
                  </a:lnTo>
                  <a:lnTo>
                    <a:pt x="723010" y="192912"/>
                  </a:lnTo>
                  <a:lnTo>
                    <a:pt x="728599" y="190881"/>
                  </a:lnTo>
                  <a:lnTo>
                    <a:pt x="732790" y="186689"/>
                  </a:lnTo>
                  <a:lnTo>
                    <a:pt x="737107" y="182625"/>
                  </a:lnTo>
                  <a:lnTo>
                    <a:pt x="739267" y="177546"/>
                  </a:lnTo>
                  <a:lnTo>
                    <a:pt x="739267" y="171703"/>
                  </a:lnTo>
                  <a:lnTo>
                    <a:pt x="739267" y="164973"/>
                  </a:lnTo>
                  <a:lnTo>
                    <a:pt x="704723" y="131825"/>
                  </a:lnTo>
                  <a:lnTo>
                    <a:pt x="690034" y="121328"/>
                  </a:lnTo>
                  <a:lnTo>
                    <a:pt x="656972" y="88905"/>
                  </a:lnTo>
                  <a:lnTo>
                    <a:pt x="649097" y="59562"/>
                  </a:lnTo>
                  <a:lnTo>
                    <a:pt x="650075" y="48490"/>
                  </a:lnTo>
                  <a:lnTo>
                    <a:pt x="673536" y="10394"/>
                  </a:lnTo>
                  <a:lnTo>
                    <a:pt x="696206" y="1162"/>
                  </a:lnTo>
                  <a:lnTo>
                    <a:pt x="710183" y="0"/>
                  </a:lnTo>
                  <a:close/>
                </a:path>
                <a:path w="784859" h="208915">
                  <a:moveTo>
                    <a:pt x="545719" y="0"/>
                  </a:moveTo>
                  <a:lnTo>
                    <a:pt x="586188" y="13823"/>
                  </a:lnTo>
                  <a:lnTo>
                    <a:pt x="614632" y="54991"/>
                  </a:lnTo>
                  <a:lnTo>
                    <a:pt x="621410" y="97282"/>
                  </a:lnTo>
                  <a:lnTo>
                    <a:pt x="513333" y="97282"/>
                  </a:lnTo>
                  <a:lnTo>
                    <a:pt x="515356" y="115859"/>
                  </a:lnTo>
                  <a:lnTo>
                    <a:pt x="534162" y="159258"/>
                  </a:lnTo>
                  <a:lnTo>
                    <a:pt x="569087" y="176657"/>
                  </a:lnTo>
                  <a:lnTo>
                    <a:pt x="577596" y="176657"/>
                  </a:lnTo>
                  <a:lnTo>
                    <a:pt x="608361" y="152723"/>
                  </a:lnTo>
                  <a:lnTo>
                    <a:pt x="614172" y="144272"/>
                  </a:lnTo>
                  <a:lnTo>
                    <a:pt x="621410" y="148844"/>
                  </a:lnTo>
                  <a:lnTo>
                    <a:pt x="595479" y="187116"/>
                  </a:lnTo>
                  <a:lnTo>
                    <a:pt x="553509" y="207823"/>
                  </a:lnTo>
                  <a:lnTo>
                    <a:pt x="541147" y="208661"/>
                  </a:lnTo>
                  <a:lnTo>
                    <a:pt x="520573" y="206563"/>
                  </a:lnTo>
                  <a:lnTo>
                    <a:pt x="474852" y="175006"/>
                  </a:lnTo>
                  <a:lnTo>
                    <a:pt x="457833" y="126928"/>
                  </a:lnTo>
                  <a:lnTo>
                    <a:pt x="456692" y="107569"/>
                  </a:lnTo>
                  <a:lnTo>
                    <a:pt x="458358" y="84234"/>
                  </a:lnTo>
                  <a:lnTo>
                    <a:pt x="471693" y="45043"/>
                  </a:lnTo>
                  <a:lnTo>
                    <a:pt x="497248" y="16448"/>
                  </a:lnTo>
                  <a:lnTo>
                    <a:pt x="528403" y="1831"/>
                  </a:lnTo>
                  <a:lnTo>
                    <a:pt x="545719" y="0"/>
                  </a:lnTo>
                  <a:close/>
                </a:path>
                <a:path w="784859" h="208915">
                  <a:moveTo>
                    <a:pt x="354710" y="0"/>
                  </a:moveTo>
                  <a:lnTo>
                    <a:pt x="392350" y="16313"/>
                  </a:lnTo>
                  <a:lnTo>
                    <a:pt x="405923" y="54610"/>
                  </a:lnTo>
                  <a:lnTo>
                    <a:pt x="406780" y="83185"/>
                  </a:lnTo>
                  <a:lnTo>
                    <a:pt x="406780" y="159893"/>
                  </a:lnTo>
                  <a:lnTo>
                    <a:pt x="407023" y="170158"/>
                  </a:lnTo>
                  <a:lnTo>
                    <a:pt x="427990" y="195199"/>
                  </a:lnTo>
                  <a:lnTo>
                    <a:pt x="427990" y="202819"/>
                  </a:lnTo>
                  <a:lnTo>
                    <a:pt x="328422" y="202819"/>
                  </a:lnTo>
                  <a:lnTo>
                    <a:pt x="328422" y="195199"/>
                  </a:lnTo>
                  <a:lnTo>
                    <a:pt x="335788" y="194310"/>
                  </a:lnTo>
                  <a:lnTo>
                    <a:pt x="341122" y="191135"/>
                  </a:lnTo>
                  <a:lnTo>
                    <a:pt x="347725" y="159893"/>
                  </a:lnTo>
                  <a:lnTo>
                    <a:pt x="347725" y="72262"/>
                  </a:lnTo>
                  <a:lnTo>
                    <a:pt x="342519" y="34289"/>
                  </a:lnTo>
                  <a:lnTo>
                    <a:pt x="333121" y="28448"/>
                  </a:lnTo>
                  <a:lnTo>
                    <a:pt x="329438" y="28448"/>
                  </a:lnTo>
                  <a:lnTo>
                    <a:pt x="320553" y="30067"/>
                  </a:lnTo>
                  <a:lnTo>
                    <a:pt x="311991" y="34925"/>
                  </a:lnTo>
                  <a:lnTo>
                    <a:pt x="303738" y="43021"/>
                  </a:lnTo>
                  <a:lnTo>
                    <a:pt x="295782" y="54356"/>
                  </a:lnTo>
                  <a:lnTo>
                    <a:pt x="295782" y="159893"/>
                  </a:lnTo>
                  <a:lnTo>
                    <a:pt x="315087" y="195199"/>
                  </a:lnTo>
                  <a:lnTo>
                    <a:pt x="315087" y="202819"/>
                  </a:lnTo>
                  <a:lnTo>
                    <a:pt x="215519" y="202819"/>
                  </a:lnTo>
                  <a:lnTo>
                    <a:pt x="215519" y="195199"/>
                  </a:lnTo>
                  <a:lnTo>
                    <a:pt x="223774" y="194437"/>
                  </a:lnTo>
                  <a:lnTo>
                    <a:pt x="229743" y="191770"/>
                  </a:lnTo>
                  <a:lnTo>
                    <a:pt x="236854" y="159893"/>
                  </a:lnTo>
                  <a:lnTo>
                    <a:pt x="236854" y="48640"/>
                  </a:lnTo>
                  <a:lnTo>
                    <a:pt x="215519" y="13715"/>
                  </a:lnTo>
                  <a:lnTo>
                    <a:pt x="215519" y="5969"/>
                  </a:lnTo>
                  <a:lnTo>
                    <a:pt x="295782" y="5969"/>
                  </a:lnTo>
                  <a:lnTo>
                    <a:pt x="295782" y="31369"/>
                  </a:lnTo>
                  <a:lnTo>
                    <a:pt x="303256" y="23727"/>
                  </a:lnTo>
                  <a:lnTo>
                    <a:pt x="339264" y="1889"/>
                  </a:lnTo>
                  <a:lnTo>
                    <a:pt x="346850" y="474"/>
                  </a:lnTo>
                  <a:lnTo>
                    <a:pt x="354710" y="0"/>
                  </a:lnTo>
                  <a:close/>
                </a:path>
                <a:path w="784859" h="208915">
                  <a:moveTo>
                    <a:pt x="91821" y="0"/>
                  </a:moveTo>
                  <a:lnTo>
                    <a:pt x="139573" y="13335"/>
                  </a:lnTo>
                  <a:lnTo>
                    <a:pt x="173227" y="50926"/>
                  </a:lnTo>
                  <a:lnTo>
                    <a:pt x="183943" y="90253"/>
                  </a:lnTo>
                  <a:lnTo>
                    <a:pt x="184657" y="104521"/>
                  </a:lnTo>
                  <a:lnTo>
                    <a:pt x="183324" y="124618"/>
                  </a:lnTo>
                  <a:lnTo>
                    <a:pt x="163322" y="174625"/>
                  </a:lnTo>
                  <a:lnTo>
                    <a:pt x="132794" y="200167"/>
                  </a:lnTo>
                  <a:lnTo>
                    <a:pt x="92455" y="208661"/>
                  </a:lnTo>
                  <a:lnTo>
                    <a:pt x="71473" y="206728"/>
                  </a:lnTo>
                  <a:lnTo>
                    <a:pt x="24002" y="177546"/>
                  </a:lnTo>
                  <a:lnTo>
                    <a:pt x="6000" y="143890"/>
                  </a:lnTo>
                  <a:lnTo>
                    <a:pt x="0" y="105283"/>
                  </a:lnTo>
                  <a:lnTo>
                    <a:pt x="1525" y="84806"/>
                  </a:lnTo>
                  <a:lnTo>
                    <a:pt x="13769" y="47900"/>
                  </a:lnTo>
                  <a:lnTo>
                    <a:pt x="37921" y="17734"/>
                  </a:lnTo>
                  <a:lnTo>
                    <a:pt x="91821" y="0"/>
                  </a:lnTo>
                  <a:close/>
                </a:path>
              </a:pathLst>
            </a:custGeom>
            <a:ln w="10668">
              <a:solidFill>
                <a:srgbClr val="B433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7367" y="318008"/>
              <a:ext cx="1624584" cy="3961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2253" y="407543"/>
              <a:ext cx="179832" cy="2134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5717" y="407543"/>
              <a:ext cx="195326" cy="2193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4125" y="318008"/>
              <a:ext cx="2062988" cy="3952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3261" y="407543"/>
              <a:ext cx="175386" cy="2193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6002" y="407543"/>
              <a:ext cx="146176" cy="2193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8198" y="407543"/>
              <a:ext cx="195325" cy="2193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61135" y="323595"/>
              <a:ext cx="3717290" cy="299085"/>
            </a:xfrm>
            <a:custGeom>
              <a:avLst/>
              <a:gdLst/>
              <a:ahLst/>
              <a:cxnLst/>
              <a:rect l="l" t="t" r="r" b="b"/>
              <a:pathLst>
                <a:path w="3717290" h="299084">
                  <a:moveTo>
                    <a:pt x="442239" y="6476"/>
                  </a:moveTo>
                  <a:lnTo>
                    <a:pt x="522503" y="6476"/>
                  </a:lnTo>
                  <a:lnTo>
                    <a:pt x="522503" y="120523"/>
                  </a:lnTo>
                  <a:lnTo>
                    <a:pt x="530432" y="112591"/>
                  </a:lnTo>
                  <a:lnTo>
                    <a:pt x="565905" y="91074"/>
                  </a:lnTo>
                  <a:lnTo>
                    <a:pt x="580161" y="89280"/>
                  </a:lnTo>
                  <a:lnTo>
                    <a:pt x="589087" y="89945"/>
                  </a:lnTo>
                  <a:lnTo>
                    <a:pt x="622849" y="111251"/>
                  </a:lnTo>
                  <a:lnTo>
                    <a:pt x="633364" y="156841"/>
                  </a:lnTo>
                  <a:lnTo>
                    <a:pt x="633628" y="172465"/>
                  </a:lnTo>
                  <a:lnTo>
                    <a:pt x="633628" y="249300"/>
                  </a:lnTo>
                  <a:lnTo>
                    <a:pt x="633892" y="259546"/>
                  </a:lnTo>
                  <a:lnTo>
                    <a:pt x="654964" y="284479"/>
                  </a:lnTo>
                  <a:lnTo>
                    <a:pt x="654964" y="292100"/>
                  </a:lnTo>
                  <a:lnTo>
                    <a:pt x="555142" y="292100"/>
                  </a:lnTo>
                  <a:lnTo>
                    <a:pt x="555142" y="284479"/>
                  </a:lnTo>
                  <a:lnTo>
                    <a:pt x="562127" y="283590"/>
                  </a:lnTo>
                  <a:lnTo>
                    <a:pt x="567461" y="280669"/>
                  </a:lnTo>
                  <a:lnTo>
                    <a:pt x="574700" y="249300"/>
                  </a:lnTo>
                  <a:lnTo>
                    <a:pt x="574700" y="161543"/>
                  </a:lnTo>
                  <a:lnTo>
                    <a:pt x="569366" y="123570"/>
                  </a:lnTo>
                  <a:lnTo>
                    <a:pt x="559968" y="117728"/>
                  </a:lnTo>
                  <a:lnTo>
                    <a:pt x="556158" y="117728"/>
                  </a:lnTo>
                  <a:lnTo>
                    <a:pt x="550570" y="117728"/>
                  </a:lnTo>
                  <a:lnTo>
                    <a:pt x="522503" y="143890"/>
                  </a:lnTo>
                  <a:lnTo>
                    <a:pt x="522503" y="249300"/>
                  </a:lnTo>
                  <a:lnTo>
                    <a:pt x="542061" y="284479"/>
                  </a:lnTo>
                  <a:lnTo>
                    <a:pt x="542061" y="292100"/>
                  </a:lnTo>
                  <a:lnTo>
                    <a:pt x="442239" y="292100"/>
                  </a:lnTo>
                  <a:lnTo>
                    <a:pt x="442239" y="284479"/>
                  </a:lnTo>
                  <a:lnTo>
                    <a:pt x="450494" y="283717"/>
                  </a:lnTo>
                  <a:lnTo>
                    <a:pt x="456463" y="281050"/>
                  </a:lnTo>
                  <a:lnTo>
                    <a:pt x="463575" y="249300"/>
                  </a:lnTo>
                  <a:lnTo>
                    <a:pt x="463575" y="49275"/>
                  </a:lnTo>
                  <a:lnTo>
                    <a:pt x="442239" y="14350"/>
                  </a:lnTo>
                  <a:lnTo>
                    <a:pt x="442239" y="6476"/>
                  </a:lnTo>
                  <a:close/>
                </a:path>
                <a:path w="3717290" h="299084">
                  <a:moveTo>
                    <a:pt x="0" y="6476"/>
                  </a:moveTo>
                  <a:lnTo>
                    <a:pt x="123850" y="6476"/>
                  </a:lnTo>
                  <a:lnTo>
                    <a:pt x="123850" y="14350"/>
                  </a:lnTo>
                  <a:lnTo>
                    <a:pt x="113817" y="14604"/>
                  </a:lnTo>
                  <a:lnTo>
                    <a:pt x="107226" y="16128"/>
                  </a:lnTo>
                  <a:lnTo>
                    <a:pt x="103936" y="18796"/>
                  </a:lnTo>
                  <a:lnTo>
                    <a:pt x="100634" y="21589"/>
                  </a:lnTo>
                  <a:lnTo>
                    <a:pt x="98983" y="25019"/>
                  </a:lnTo>
                  <a:lnTo>
                    <a:pt x="98983" y="29082"/>
                  </a:lnTo>
                  <a:lnTo>
                    <a:pt x="165379" y="201549"/>
                  </a:lnTo>
                  <a:lnTo>
                    <a:pt x="210210" y="93344"/>
                  </a:lnTo>
                  <a:lnTo>
                    <a:pt x="193825" y="51562"/>
                  </a:lnTo>
                  <a:lnTo>
                    <a:pt x="171348" y="17906"/>
                  </a:lnTo>
                  <a:lnTo>
                    <a:pt x="160045" y="14350"/>
                  </a:lnTo>
                  <a:lnTo>
                    <a:pt x="151155" y="14350"/>
                  </a:lnTo>
                  <a:lnTo>
                    <a:pt x="151155" y="6476"/>
                  </a:lnTo>
                  <a:lnTo>
                    <a:pt x="289585" y="6476"/>
                  </a:lnTo>
                  <a:lnTo>
                    <a:pt x="289585" y="14350"/>
                  </a:lnTo>
                  <a:lnTo>
                    <a:pt x="279933" y="14477"/>
                  </a:lnTo>
                  <a:lnTo>
                    <a:pt x="272948" y="15239"/>
                  </a:lnTo>
                  <a:lnTo>
                    <a:pt x="259232" y="26543"/>
                  </a:lnTo>
                  <a:lnTo>
                    <a:pt x="259232" y="29463"/>
                  </a:lnTo>
                  <a:lnTo>
                    <a:pt x="320700" y="194437"/>
                  </a:lnTo>
                  <a:lnTo>
                    <a:pt x="367309" y="72008"/>
                  </a:lnTo>
                  <a:lnTo>
                    <a:pt x="377977" y="37211"/>
                  </a:lnTo>
                  <a:lnTo>
                    <a:pt x="377977" y="33274"/>
                  </a:lnTo>
                  <a:lnTo>
                    <a:pt x="377977" y="27558"/>
                  </a:lnTo>
                  <a:lnTo>
                    <a:pt x="376072" y="22986"/>
                  </a:lnTo>
                  <a:lnTo>
                    <a:pt x="372135" y="19684"/>
                  </a:lnTo>
                  <a:lnTo>
                    <a:pt x="368198" y="16382"/>
                  </a:lnTo>
                  <a:lnTo>
                    <a:pt x="360705" y="14604"/>
                  </a:lnTo>
                  <a:lnTo>
                    <a:pt x="349529" y="14350"/>
                  </a:lnTo>
                  <a:lnTo>
                    <a:pt x="349529" y="6476"/>
                  </a:lnTo>
                  <a:lnTo>
                    <a:pt x="423697" y="6476"/>
                  </a:lnTo>
                  <a:lnTo>
                    <a:pt x="423697" y="14350"/>
                  </a:lnTo>
                  <a:lnTo>
                    <a:pt x="418363" y="14731"/>
                  </a:lnTo>
                  <a:lnTo>
                    <a:pt x="413918" y="16255"/>
                  </a:lnTo>
                  <a:lnTo>
                    <a:pt x="410235" y="18796"/>
                  </a:lnTo>
                  <a:lnTo>
                    <a:pt x="406552" y="21335"/>
                  </a:lnTo>
                  <a:lnTo>
                    <a:pt x="403377" y="25146"/>
                  </a:lnTo>
                  <a:lnTo>
                    <a:pt x="387248" y="62991"/>
                  </a:lnTo>
                  <a:lnTo>
                    <a:pt x="297840" y="298576"/>
                  </a:lnTo>
                  <a:lnTo>
                    <a:pt x="289585" y="298576"/>
                  </a:lnTo>
                  <a:lnTo>
                    <a:pt x="218846" y="114553"/>
                  </a:lnTo>
                  <a:lnTo>
                    <a:pt x="140868" y="298576"/>
                  </a:lnTo>
                  <a:lnTo>
                    <a:pt x="133121" y="298576"/>
                  </a:lnTo>
                  <a:lnTo>
                    <a:pt x="39179" y="65531"/>
                  </a:lnTo>
                  <a:lnTo>
                    <a:pt x="22550" y="28420"/>
                  </a:lnTo>
                  <a:lnTo>
                    <a:pt x="0" y="14350"/>
                  </a:lnTo>
                  <a:lnTo>
                    <a:pt x="0" y="6476"/>
                  </a:lnTo>
                  <a:close/>
                </a:path>
                <a:path w="3717290" h="299084">
                  <a:moveTo>
                    <a:pt x="3665753" y="0"/>
                  </a:moveTo>
                  <a:lnTo>
                    <a:pt x="3704107" y="9651"/>
                  </a:lnTo>
                  <a:lnTo>
                    <a:pt x="3716680" y="23368"/>
                  </a:lnTo>
                  <a:lnTo>
                    <a:pt x="3716680" y="31114"/>
                  </a:lnTo>
                  <a:lnTo>
                    <a:pt x="3716680" y="37464"/>
                  </a:lnTo>
                  <a:lnTo>
                    <a:pt x="3714013" y="42925"/>
                  </a:lnTo>
                  <a:lnTo>
                    <a:pt x="3708933" y="47625"/>
                  </a:lnTo>
                  <a:lnTo>
                    <a:pt x="3703726" y="52196"/>
                  </a:lnTo>
                  <a:lnTo>
                    <a:pt x="3696868" y="54609"/>
                  </a:lnTo>
                  <a:lnTo>
                    <a:pt x="3688232" y="54609"/>
                  </a:lnTo>
                  <a:lnTo>
                    <a:pt x="3680993" y="54609"/>
                  </a:lnTo>
                  <a:lnTo>
                    <a:pt x="3675151" y="52704"/>
                  </a:lnTo>
                  <a:lnTo>
                    <a:pt x="3670833" y="48894"/>
                  </a:lnTo>
                  <a:lnTo>
                    <a:pt x="3666642" y="45084"/>
                  </a:lnTo>
                  <a:lnTo>
                    <a:pt x="3664483" y="40893"/>
                  </a:lnTo>
                  <a:lnTo>
                    <a:pt x="3664483" y="36194"/>
                  </a:lnTo>
                  <a:lnTo>
                    <a:pt x="3664483" y="34925"/>
                  </a:lnTo>
                  <a:lnTo>
                    <a:pt x="3664864" y="32384"/>
                  </a:lnTo>
                  <a:lnTo>
                    <a:pt x="3665753" y="28448"/>
                  </a:lnTo>
                  <a:lnTo>
                    <a:pt x="3666261" y="26034"/>
                  </a:lnTo>
                  <a:lnTo>
                    <a:pt x="3666515" y="23749"/>
                  </a:lnTo>
                  <a:lnTo>
                    <a:pt x="3666515" y="21717"/>
                  </a:lnTo>
                  <a:lnTo>
                    <a:pt x="3666515" y="18796"/>
                  </a:lnTo>
                  <a:lnTo>
                    <a:pt x="3665753" y="16636"/>
                  </a:lnTo>
                  <a:lnTo>
                    <a:pt x="3663975" y="15112"/>
                  </a:lnTo>
                  <a:lnTo>
                    <a:pt x="3661816" y="13080"/>
                  </a:lnTo>
                  <a:lnTo>
                    <a:pt x="3659022" y="12064"/>
                  </a:lnTo>
                  <a:lnTo>
                    <a:pt x="3655847" y="12064"/>
                  </a:lnTo>
                  <a:lnTo>
                    <a:pt x="3651783" y="12064"/>
                  </a:lnTo>
                  <a:lnTo>
                    <a:pt x="3648354" y="13715"/>
                  </a:lnTo>
                  <a:lnTo>
                    <a:pt x="3645560" y="17018"/>
                  </a:lnTo>
                  <a:lnTo>
                    <a:pt x="3642893" y="20447"/>
                  </a:lnTo>
                  <a:lnTo>
                    <a:pt x="3641496" y="25780"/>
                  </a:lnTo>
                  <a:lnTo>
                    <a:pt x="3641496" y="33274"/>
                  </a:lnTo>
                  <a:lnTo>
                    <a:pt x="3641877" y="70103"/>
                  </a:lnTo>
                  <a:lnTo>
                    <a:pt x="3641877" y="95250"/>
                  </a:lnTo>
                  <a:lnTo>
                    <a:pt x="3670960" y="95250"/>
                  </a:lnTo>
                  <a:lnTo>
                    <a:pt x="3670960" y="115824"/>
                  </a:lnTo>
                  <a:lnTo>
                    <a:pt x="3641877" y="115824"/>
                  </a:lnTo>
                  <a:lnTo>
                    <a:pt x="3641877" y="252475"/>
                  </a:lnTo>
                  <a:lnTo>
                    <a:pt x="3641877" y="265683"/>
                  </a:lnTo>
                  <a:lnTo>
                    <a:pt x="3643274" y="273938"/>
                  </a:lnTo>
                  <a:lnTo>
                    <a:pt x="3670960" y="284479"/>
                  </a:lnTo>
                  <a:lnTo>
                    <a:pt x="3670960" y="292100"/>
                  </a:lnTo>
                  <a:lnTo>
                    <a:pt x="3554882" y="292100"/>
                  </a:lnTo>
                  <a:lnTo>
                    <a:pt x="3554882" y="284479"/>
                  </a:lnTo>
                  <a:lnTo>
                    <a:pt x="3563772" y="284352"/>
                  </a:lnTo>
                  <a:lnTo>
                    <a:pt x="3570122" y="283337"/>
                  </a:lnTo>
                  <a:lnTo>
                    <a:pt x="3573805" y="281431"/>
                  </a:lnTo>
                  <a:lnTo>
                    <a:pt x="3577488" y="279526"/>
                  </a:lnTo>
                  <a:lnTo>
                    <a:pt x="3580028" y="276987"/>
                  </a:lnTo>
                  <a:lnTo>
                    <a:pt x="3581425" y="273557"/>
                  </a:lnTo>
                  <a:lnTo>
                    <a:pt x="3582822" y="270255"/>
                  </a:lnTo>
                  <a:lnTo>
                    <a:pt x="3583584" y="263143"/>
                  </a:lnTo>
                  <a:lnTo>
                    <a:pt x="3583584" y="252475"/>
                  </a:lnTo>
                  <a:lnTo>
                    <a:pt x="3583584" y="115824"/>
                  </a:lnTo>
                  <a:lnTo>
                    <a:pt x="3554882" y="115824"/>
                  </a:lnTo>
                  <a:lnTo>
                    <a:pt x="3554882" y="95250"/>
                  </a:lnTo>
                  <a:lnTo>
                    <a:pt x="3583584" y="95250"/>
                  </a:lnTo>
                  <a:lnTo>
                    <a:pt x="3583584" y="80644"/>
                  </a:lnTo>
                  <a:lnTo>
                    <a:pt x="3595867" y="30930"/>
                  </a:lnTo>
                  <a:lnTo>
                    <a:pt x="3631749" y="5048"/>
                  </a:lnTo>
                  <a:lnTo>
                    <a:pt x="3647774" y="1262"/>
                  </a:lnTo>
                  <a:lnTo>
                    <a:pt x="3665753" y="0"/>
                  </a:lnTo>
                  <a:close/>
                </a:path>
              </a:pathLst>
            </a:custGeom>
            <a:ln w="10668">
              <a:solidFill>
                <a:srgbClr val="B433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3959" y="836422"/>
              <a:ext cx="1570989" cy="3086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5676" y="1293875"/>
              <a:ext cx="3660648" cy="33558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46676" y="1370075"/>
              <a:ext cx="3956304" cy="335584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59788" y="4896688"/>
            <a:ext cx="17005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Individual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9920" y="4799152"/>
            <a:ext cx="21456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Times New Roman"/>
                <a:cs typeface="Times New Roman"/>
              </a:rPr>
              <a:t>Organization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8628" y="594359"/>
              <a:ext cx="1909572" cy="16520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1382" y="277825"/>
            <a:ext cx="57137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Individual Career</a:t>
            </a:r>
            <a:r>
              <a:rPr sz="3200" b="1" u="heavy" spc="-4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Planning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4455" y="2967227"/>
            <a:ext cx="4200144" cy="35097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1964" y="2005710"/>
            <a:ext cx="557911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Individual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Career Planning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Process</a:t>
            </a:r>
            <a:endParaRPr sz="2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Georgia"/>
              <a:cs typeface="Georgia"/>
            </a:endParaRPr>
          </a:p>
          <a:p>
            <a:pPr marL="2453005">
              <a:lnSpc>
                <a:spcPct val="100000"/>
              </a:lnSpc>
            </a:pPr>
            <a:r>
              <a:rPr sz="2000" b="1" spc="-5" dirty="0">
                <a:latin typeface="Georgia"/>
                <a:cs typeface="Georgia"/>
              </a:rPr>
              <a:t>Self-Assessment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9828" y="3910965"/>
            <a:ext cx="2734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Georgia"/>
                <a:cs typeface="Georgia"/>
              </a:rPr>
              <a:t>Explore</a:t>
            </a:r>
            <a:r>
              <a:rPr sz="2000" b="1" spc="-50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Information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4678" y="4961890"/>
            <a:ext cx="2957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Georgia"/>
                <a:cs typeface="Georgia"/>
              </a:rPr>
              <a:t>Explore</a:t>
            </a:r>
            <a:r>
              <a:rPr sz="2000" b="1" spc="-70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Opportunities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3575" y="5876645"/>
            <a:ext cx="1945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Georgia"/>
                <a:cs typeface="Georgia"/>
              </a:rPr>
              <a:t>Make</a:t>
            </a:r>
            <a:r>
              <a:rPr sz="2000" b="1" spc="-6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Decision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044" y="4977460"/>
            <a:ext cx="15373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Georgia"/>
                <a:cs typeface="Georgia"/>
              </a:rPr>
              <a:t>Action</a:t>
            </a:r>
            <a:r>
              <a:rPr sz="2000" b="1" spc="-6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Plan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39" y="3895090"/>
            <a:ext cx="1786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Georgia"/>
                <a:cs typeface="Georgia"/>
              </a:rPr>
              <a:t>Audit</a:t>
            </a:r>
            <a:r>
              <a:rPr sz="2000" b="1" spc="-60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Results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274" y="277825"/>
            <a:ext cx="7441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Individual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Career</a:t>
            </a:r>
            <a:r>
              <a:rPr sz="3200" b="1" u="heavy" spc="-3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Planning</a:t>
            </a:r>
            <a:r>
              <a:rPr sz="3200" b="1" u="heavy" spc="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Process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0055" y="1443227"/>
            <a:ext cx="3819144" cy="35097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44032" y="1319530"/>
            <a:ext cx="2159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Georgia"/>
                <a:cs typeface="Georgia"/>
              </a:rPr>
              <a:t>Self-Assessment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1014730"/>
            <a:ext cx="31502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Step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1:</a:t>
            </a:r>
            <a:r>
              <a:rPr sz="2000" b="1" u="heavy" spc="-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Self-</a:t>
            </a:r>
            <a:r>
              <a:rPr sz="2000" b="1" u="heavy" spc="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Assessment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1319530"/>
            <a:ext cx="465899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"/>
              <a:tabLst>
                <a:tab pos="213360" algn="l"/>
              </a:tabLst>
            </a:pPr>
            <a:r>
              <a:rPr sz="2000" dirty="0">
                <a:latin typeface="Georgia"/>
                <a:cs typeface="Georgia"/>
              </a:rPr>
              <a:t>Process </a:t>
            </a:r>
            <a:r>
              <a:rPr sz="2000" spc="-5" dirty="0">
                <a:latin typeface="Georgia"/>
                <a:cs typeface="Georgia"/>
              </a:rPr>
              <a:t>of gathering </a:t>
            </a:r>
            <a:r>
              <a:rPr sz="2000" dirty="0">
                <a:latin typeface="Georgia"/>
                <a:cs typeface="Georgia"/>
              </a:rPr>
              <a:t>information about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self </a:t>
            </a:r>
            <a:r>
              <a:rPr sz="2000" dirty="0">
                <a:latin typeface="Georgia"/>
                <a:cs typeface="Georgia"/>
              </a:rPr>
              <a:t>in </a:t>
            </a:r>
            <a:r>
              <a:rPr sz="2000" spc="-5" dirty="0">
                <a:latin typeface="Georgia"/>
                <a:cs typeface="Georgia"/>
              </a:rPr>
              <a:t>order </a:t>
            </a:r>
            <a:r>
              <a:rPr sz="2000" dirty="0">
                <a:latin typeface="Georgia"/>
                <a:cs typeface="Georgia"/>
              </a:rPr>
              <a:t>to </a:t>
            </a:r>
            <a:r>
              <a:rPr sz="2000" spc="-5" dirty="0">
                <a:latin typeface="Georgia"/>
                <a:cs typeface="Georgia"/>
              </a:rPr>
              <a:t>make an </a:t>
            </a:r>
            <a:r>
              <a:rPr sz="2000" dirty="0">
                <a:latin typeface="Georgia"/>
                <a:cs typeface="Georgia"/>
              </a:rPr>
              <a:t>informed </a:t>
            </a:r>
            <a:r>
              <a:rPr sz="2000" spc="-5" dirty="0">
                <a:latin typeface="Georgia"/>
                <a:cs typeface="Georgia"/>
              </a:rPr>
              <a:t>career 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decision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2539111"/>
            <a:ext cx="466090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149350" algn="l"/>
                <a:tab pos="1814195" algn="l"/>
                <a:tab pos="2472055" algn="l"/>
                <a:tab pos="4003040" algn="l"/>
              </a:tabLst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What	a</a:t>
            </a:r>
            <a:r>
              <a:rPr sz="2000" spc="-10" dirty="0">
                <a:latin typeface="Georgia"/>
                <a:cs typeface="Georgia"/>
              </a:rPr>
              <a:t>r</a:t>
            </a:r>
            <a:r>
              <a:rPr sz="2000" dirty="0">
                <a:latin typeface="Georgia"/>
                <a:cs typeface="Georgia"/>
              </a:rPr>
              <a:t>e	</a:t>
            </a:r>
            <a:r>
              <a:rPr sz="2000" spc="-5" dirty="0">
                <a:latin typeface="Georgia"/>
                <a:cs typeface="Georgia"/>
              </a:rPr>
              <a:t>m</a:t>
            </a:r>
            <a:r>
              <a:rPr sz="2000" dirty="0">
                <a:latin typeface="Georgia"/>
                <a:cs typeface="Georgia"/>
              </a:rPr>
              <a:t>y	mo</a:t>
            </a:r>
            <a:r>
              <a:rPr sz="2000" spc="5" dirty="0">
                <a:latin typeface="Georgia"/>
                <a:cs typeface="Georgia"/>
              </a:rPr>
              <a:t>t</a:t>
            </a:r>
            <a:r>
              <a:rPr sz="2000" dirty="0">
                <a:latin typeface="Georgia"/>
                <a:cs typeface="Georgia"/>
              </a:rPr>
              <a:t>ivating	</a:t>
            </a:r>
            <a:r>
              <a:rPr sz="2000" spc="-5" dirty="0">
                <a:latin typeface="Georgia"/>
                <a:cs typeface="Georgia"/>
              </a:rPr>
              <a:t>s</a:t>
            </a:r>
            <a:r>
              <a:rPr sz="2000" spc="-10" dirty="0">
                <a:latin typeface="Georgia"/>
                <a:cs typeface="Georgia"/>
              </a:rPr>
              <a:t>k</a:t>
            </a:r>
            <a:r>
              <a:rPr sz="2000" dirty="0">
                <a:latin typeface="Georgia"/>
                <a:cs typeface="Georgia"/>
              </a:rPr>
              <a:t>ill</a:t>
            </a:r>
            <a:r>
              <a:rPr sz="2000" spc="-5" dirty="0">
                <a:latin typeface="Georgia"/>
                <a:cs typeface="Georgia"/>
              </a:rPr>
              <a:t>s,  interests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&amp; values?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What</a:t>
            </a:r>
            <a:r>
              <a:rPr sz="2000" spc="-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new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learning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do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want?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tabLst>
                <a:tab pos="1092835" algn="l"/>
                <a:tab pos="1789430" algn="l"/>
                <a:tab pos="3373120" algn="l"/>
                <a:tab pos="3856354" algn="l"/>
                <a:tab pos="4088129" algn="l"/>
              </a:tabLst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Which	</a:t>
            </a:r>
            <a:r>
              <a:rPr sz="2000" spc="-5" dirty="0">
                <a:latin typeface="Georgia"/>
                <a:cs typeface="Georgia"/>
              </a:rPr>
              <a:t>wo</a:t>
            </a:r>
            <a:r>
              <a:rPr sz="2000" spc="-10" dirty="0">
                <a:latin typeface="Georgia"/>
                <a:cs typeface="Georgia"/>
              </a:rPr>
              <a:t>r</a:t>
            </a:r>
            <a:r>
              <a:rPr sz="2000" dirty="0">
                <a:latin typeface="Georgia"/>
                <a:cs typeface="Georgia"/>
              </a:rPr>
              <a:t>k	</a:t>
            </a:r>
            <a:r>
              <a:rPr sz="2000" spc="-5" dirty="0">
                <a:latin typeface="Georgia"/>
                <a:cs typeface="Georgia"/>
              </a:rPr>
              <a:t>e</a:t>
            </a:r>
            <a:r>
              <a:rPr sz="2000" spc="5" dirty="0">
                <a:latin typeface="Georgia"/>
                <a:cs typeface="Georgia"/>
              </a:rPr>
              <a:t>n</a:t>
            </a:r>
            <a:r>
              <a:rPr sz="2000" dirty="0">
                <a:latin typeface="Georgia"/>
                <a:cs typeface="Georgia"/>
              </a:rPr>
              <a:t>vironme</a:t>
            </a:r>
            <a:r>
              <a:rPr sz="2000" spc="-10" dirty="0">
                <a:latin typeface="Georgia"/>
                <a:cs typeface="Georgia"/>
              </a:rPr>
              <a:t>n</a:t>
            </a:r>
            <a:r>
              <a:rPr sz="2000" dirty="0">
                <a:latin typeface="Georgia"/>
                <a:cs typeface="Georgia"/>
              </a:rPr>
              <a:t>t	</a:t>
            </a:r>
            <a:r>
              <a:rPr sz="2000" spc="-5" dirty="0">
                <a:latin typeface="Georgia"/>
                <a:cs typeface="Georgia"/>
              </a:rPr>
              <a:t>a</a:t>
            </a:r>
            <a:r>
              <a:rPr sz="2000" dirty="0">
                <a:latin typeface="Georgia"/>
                <a:cs typeface="Georgia"/>
              </a:rPr>
              <a:t>m	I	most  </a:t>
            </a:r>
            <a:r>
              <a:rPr sz="2000" spc="-5" dirty="0">
                <a:latin typeface="Georgia"/>
                <a:cs typeface="Georgia"/>
              </a:rPr>
              <a:t>suited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to?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0055" y="1443227"/>
              <a:ext cx="3819144" cy="350977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44032" y="1319530"/>
            <a:ext cx="2734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Georgia"/>
                <a:cs typeface="Georgia"/>
              </a:rPr>
              <a:t>Explore</a:t>
            </a:r>
            <a:r>
              <a:rPr sz="2000" b="1" spc="-50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Information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1014730"/>
            <a:ext cx="3695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Step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2:</a:t>
            </a:r>
            <a:r>
              <a:rPr sz="2000" b="1" u="heavy" spc="-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Explore</a:t>
            </a:r>
            <a:r>
              <a:rPr sz="2000" b="1" u="heavy" spc="-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Information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1319530"/>
            <a:ext cx="466026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"/>
              <a:tabLst>
                <a:tab pos="213360" algn="l"/>
              </a:tabLst>
            </a:pPr>
            <a:r>
              <a:rPr sz="2000" dirty="0">
                <a:latin typeface="Georgia"/>
                <a:cs typeface="Georgia"/>
              </a:rPr>
              <a:t>Process </a:t>
            </a:r>
            <a:r>
              <a:rPr sz="2000" spc="-5" dirty="0">
                <a:latin typeface="Georgia"/>
                <a:cs typeface="Georgia"/>
              </a:rPr>
              <a:t>of assessing the data gathered </a:t>
            </a:r>
            <a:r>
              <a:rPr sz="2000" dirty="0">
                <a:latin typeface="Georgia"/>
                <a:cs typeface="Georgia"/>
              </a:rPr>
              <a:t> about </a:t>
            </a:r>
            <a:r>
              <a:rPr sz="2000" spc="-5" dirty="0">
                <a:latin typeface="Georgia"/>
                <a:cs typeface="Georgia"/>
              </a:rPr>
              <a:t>self </a:t>
            </a:r>
            <a:r>
              <a:rPr sz="2000" dirty="0">
                <a:latin typeface="Georgia"/>
                <a:cs typeface="Georgia"/>
              </a:rPr>
              <a:t>and </a:t>
            </a:r>
            <a:r>
              <a:rPr sz="2000" spc="-5" dirty="0">
                <a:latin typeface="Georgia"/>
                <a:cs typeface="Georgia"/>
              </a:rPr>
              <a:t>exploring </a:t>
            </a:r>
            <a:r>
              <a:rPr sz="2000" dirty="0">
                <a:latin typeface="Georgia"/>
                <a:cs typeface="Georgia"/>
              </a:rPr>
              <a:t>it </a:t>
            </a:r>
            <a:r>
              <a:rPr sz="2000" spc="-5" dirty="0">
                <a:latin typeface="Georgia"/>
                <a:cs typeface="Georgia"/>
              </a:rPr>
              <a:t>with an open 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perspective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2843911"/>
            <a:ext cx="4660265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How</a:t>
            </a:r>
            <a:r>
              <a:rPr sz="2000" spc="36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do</a:t>
            </a:r>
            <a:r>
              <a:rPr sz="2000" spc="36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</a:t>
            </a:r>
            <a:r>
              <a:rPr sz="2000" spc="37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use</a:t>
            </a:r>
            <a:r>
              <a:rPr sz="2000" spc="3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self-assessment</a:t>
            </a:r>
            <a:r>
              <a:rPr sz="2000" spc="36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data</a:t>
            </a:r>
            <a:r>
              <a:rPr sz="2000" spc="37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to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develop</a:t>
            </a:r>
            <a:r>
              <a:rPr sz="2000" spc="-4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options?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Wingdings"/>
                <a:cs typeface="Wingdings"/>
              </a:rPr>
              <a:t></a:t>
            </a:r>
            <a:r>
              <a:rPr sz="2000" spc="-5" dirty="0">
                <a:latin typeface="Georgia"/>
                <a:cs typeface="Georgia"/>
              </a:rPr>
              <a:t>Are</a:t>
            </a:r>
            <a:r>
              <a:rPr sz="2000" spc="295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these</a:t>
            </a:r>
            <a:r>
              <a:rPr sz="2000" spc="2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options</a:t>
            </a:r>
            <a:r>
              <a:rPr sz="2000" spc="29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compatible</a:t>
            </a:r>
            <a:r>
              <a:rPr sz="2000" spc="30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with</a:t>
            </a:r>
            <a:r>
              <a:rPr sz="2000" spc="29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my </a:t>
            </a:r>
            <a:r>
              <a:rPr sz="2000" spc="-46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lifestyle?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Do</a:t>
            </a:r>
            <a:r>
              <a:rPr sz="2000" spc="43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</a:t>
            </a:r>
            <a:r>
              <a:rPr sz="2000" spc="434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have</a:t>
            </a:r>
            <a:r>
              <a:rPr sz="2000" spc="434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any</a:t>
            </a:r>
            <a:r>
              <a:rPr sz="2000" spc="434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barriers/constraints</a:t>
            </a:r>
            <a:r>
              <a:rPr sz="2000" spc="44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at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this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point?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9274" y="277825"/>
            <a:ext cx="7441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Individual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Career</a:t>
            </a:r>
            <a:r>
              <a:rPr sz="3200" b="1" u="heavy" spc="-3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Planning</a:t>
            </a:r>
            <a:r>
              <a:rPr sz="3200" b="1" u="heavy" spc="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Process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0055" y="1367027"/>
              <a:ext cx="3819144" cy="350977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44285" y="1243330"/>
            <a:ext cx="29571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Georgia"/>
                <a:cs typeface="Georgia"/>
              </a:rPr>
              <a:t>Explore</a:t>
            </a:r>
            <a:r>
              <a:rPr sz="2000" b="1" spc="-70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Opportunities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1014730"/>
            <a:ext cx="39179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Step 3:</a:t>
            </a:r>
            <a:r>
              <a:rPr sz="2000" b="1" u="heavy" spc="-1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Explore</a:t>
            </a:r>
            <a:r>
              <a:rPr sz="2000" b="1" u="heavy" spc="-2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Opportunities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1319530"/>
            <a:ext cx="46596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2725" indent="-20066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"/>
              <a:tabLst>
                <a:tab pos="213360" algn="l"/>
                <a:tab pos="1534795" algn="l"/>
                <a:tab pos="2425065" algn="l"/>
                <a:tab pos="3972560" algn="l"/>
              </a:tabLst>
            </a:pPr>
            <a:r>
              <a:rPr sz="2000" spc="-5" dirty="0">
                <a:latin typeface="Georgia"/>
                <a:cs typeface="Georgia"/>
              </a:rPr>
              <a:t>Gatherin</a:t>
            </a:r>
            <a:r>
              <a:rPr sz="2000" dirty="0">
                <a:latin typeface="Georgia"/>
                <a:cs typeface="Georgia"/>
              </a:rPr>
              <a:t>g	</a:t>
            </a:r>
            <a:r>
              <a:rPr sz="2000" spc="-5" dirty="0">
                <a:latin typeface="Georgia"/>
                <a:cs typeface="Georgia"/>
              </a:rPr>
              <a:t>caree</a:t>
            </a:r>
            <a:r>
              <a:rPr sz="2000" dirty="0">
                <a:latin typeface="Georgia"/>
                <a:cs typeface="Georgia"/>
              </a:rPr>
              <a:t>r	inf</a:t>
            </a:r>
            <a:r>
              <a:rPr sz="2000" spc="10" dirty="0">
                <a:latin typeface="Georgia"/>
                <a:cs typeface="Georgia"/>
              </a:rPr>
              <a:t>o</a:t>
            </a:r>
            <a:r>
              <a:rPr sz="2000" dirty="0">
                <a:latin typeface="Georgia"/>
                <a:cs typeface="Georgia"/>
              </a:rPr>
              <a:t>rma</a:t>
            </a:r>
            <a:r>
              <a:rPr sz="2000" spc="5" dirty="0">
                <a:latin typeface="Georgia"/>
                <a:cs typeface="Georgia"/>
              </a:rPr>
              <a:t>t</a:t>
            </a:r>
            <a:r>
              <a:rPr sz="2000" dirty="0">
                <a:latin typeface="Georgia"/>
                <a:cs typeface="Georgia"/>
              </a:rPr>
              <a:t>ion	</a:t>
            </a:r>
            <a:r>
              <a:rPr sz="2000" spc="-5" dirty="0">
                <a:latin typeface="Georgia"/>
                <a:cs typeface="Georgia"/>
              </a:rPr>
              <a:t>which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includes-</a:t>
            </a:r>
            <a:r>
              <a:rPr spc="-25" dirty="0"/>
              <a:t> </a:t>
            </a:r>
            <a:r>
              <a:rPr spc="-5" dirty="0"/>
              <a:t>employment</a:t>
            </a:r>
            <a:r>
              <a:rPr spc="-35" dirty="0"/>
              <a:t> </a:t>
            </a:r>
            <a:r>
              <a:rPr spc="-5" dirty="0"/>
              <a:t>outlook.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/>
          </a:p>
          <a:p>
            <a:pPr marL="12700" marR="5080">
              <a:lnSpc>
                <a:spcPct val="100000"/>
              </a:lnSpc>
            </a:pPr>
            <a:r>
              <a:rPr dirty="0">
                <a:latin typeface="Wingdings"/>
                <a:cs typeface="Wingdings"/>
              </a:rPr>
              <a:t></a:t>
            </a:r>
            <a:r>
              <a:rPr dirty="0"/>
              <a:t>What</a:t>
            </a:r>
            <a:r>
              <a:rPr spc="100" dirty="0"/>
              <a:t> </a:t>
            </a:r>
            <a:r>
              <a:rPr spc="-5" dirty="0"/>
              <a:t>work-life</a:t>
            </a:r>
            <a:r>
              <a:rPr spc="100" dirty="0"/>
              <a:t> </a:t>
            </a:r>
            <a:r>
              <a:rPr spc="-5" dirty="0"/>
              <a:t>options</a:t>
            </a:r>
            <a:r>
              <a:rPr spc="100" dirty="0"/>
              <a:t> </a:t>
            </a:r>
            <a:r>
              <a:rPr spc="-5" dirty="0"/>
              <a:t>are</a:t>
            </a:r>
            <a:r>
              <a:rPr spc="100" dirty="0"/>
              <a:t> </a:t>
            </a:r>
            <a:r>
              <a:rPr dirty="0"/>
              <a:t>available</a:t>
            </a:r>
            <a:r>
              <a:rPr spc="105" dirty="0"/>
              <a:t> </a:t>
            </a:r>
            <a:r>
              <a:rPr dirty="0"/>
              <a:t>to </a:t>
            </a:r>
            <a:r>
              <a:rPr spc="-465" dirty="0"/>
              <a:t> </a:t>
            </a:r>
            <a:r>
              <a:rPr dirty="0"/>
              <a:t>me?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>
                <a:latin typeface="Wingdings"/>
                <a:cs typeface="Wingdings"/>
              </a:rPr>
              <a:t></a:t>
            </a:r>
            <a:r>
              <a:rPr dirty="0"/>
              <a:t>Who</a:t>
            </a:r>
            <a:r>
              <a:rPr spc="-10" dirty="0"/>
              <a:t> </a:t>
            </a:r>
            <a:r>
              <a:rPr spc="-5" dirty="0"/>
              <a:t>can</a:t>
            </a:r>
            <a:r>
              <a:rPr spc="5" dirty="0"/>
              <a:t> </a:t>
            </a:r>
            <a:r>
              <a:rPr dirty="0"/>
              <a:t>I</a:t>
            </a:r>
            <a:r>
              <a:rPr spc="-10" dirty="0"/>
              <a:t> </a:t>
            </a:r>
            <a:r>
              <a:rPr spc="-5" dirty="0"/>
              <a:t>ask</a:t>
            </a:r>
            <a:r>
              <a:rPr dirty="0"/>
              <a:t> </a:t>
            </a:r>
            <a:r>
              <a:rPr spc="-5" dirty="0"/>
              <a:t>for guidance?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/>
          </a:p>
          <a:p>
            <a:pPr marL="12700">
              <a:lnSpc>
                <a:spcPct val="100000"/>
              </a:lnSpc>
            </a:pPr>
            <a:r>
              <a:rPr dirty="0">
                <a:latin typeface="Wingdings"/>
                <a:cs typeface="Wingdings"/>
              </a:rPr>
              <a:t></a:t>
            </a:r>
            <a:r>
              <a:rPr dirty="0"/>
              <a:t>How</a:t>
            </a:r>
            <a:r>
              <a:rPr spc="-10" dirty="0"/>
              <a:t> </a:t>
            </a:r>
            <a:r>
              <a:rPr spc="-5" dirty="0"/>
              <a:t>can</a:t>
            </a:r>
            <a:r>
              <a:rPr spc="5" dirty="0"/>
              <a:t> </a:t>
            </a:r>
            <a:r>
              <a:rPr dirty="0"/>
              <a:t>I</a:t>
            </a:r>
            <a:r>
              <a:rPr spc="-10" dirty="0"/>
              <a:t> </a:t>
            </a:r>
            <a:r>
              <a:rPr spc="-5" dirty="0"/>
              <a:t>check</a:t>
            </a:r>
            <a:r>
              <a:rPr spc="-15" dirty="0"/>
              <a:t> </a:t>
            </a:r>
            <a:r>
              <a:rPr dirty="0"/>
              <a:t>my</a:t>
            </a:r>
            <a:r>
              <a:rPr spc="5" dirty="0"/>
              <a:t> </a:t>
            </a:r>
            <a:r>
              <a:rPr spc="-5" dirty="0"/>
              <a:t>work-life</a:t>
            </a:r>
            <a:r>
              <a:rPr spc="5" dirty="0"/>
              <a:t> </a:t>
            </a:r>
            <a:r>
              <a:rPr spc="-5" dirty="0"/>
              <a:t>options?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9274" y="277825"/>
            <a:ext cx="7441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Individual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Career</a:t>
            </a:r>
            <a:r>
              <a:rPr sz="3200" b="1" u="heavy" spc="-3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Planning</a:t>
            </a:r>
            <a:r>
              <a:rPr sz="3200" b="1" u="heavy" spc="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Process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0055" y="1443227"/>
              <a:ext cx="3819144" cy="350977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9740" y="1014730"/>
            <a:ext cx="7329805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Step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4: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Make</a:t>
            </a:r>
            <a:r>
              <a:rPr sz="2000" b="1" u="heavy" spc="-1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Decision</a:t>
            </a:r>
            <a:endParaRPr sz="2000">
              <a:latin typeface="Georgia"/>
              <a:cs typeface="Georgia"/>
            </a:endParaRPr>
          </a:p>
          <a:p>
            <a:pPr marL="212725" indent="-200660">
              <a:lnSpc>
                <a:spcPct val="100000"/>
              </a:lnSpc>
              <a:buSzPct val="95000"/>
              <a:buFont typeface="Wingdings"/>
              <a:buChar char=""/>
              <a:tabLst>
                <a:tab pos="213360" algn="l"/>
                <a:tab pos="5396865" algn="l"/>
              </a:tabLst>
            </a:pPr>
            <a:r>
              <a:rPr sz="2000" dirty="0">
                <a:latin typeface="Georgia"/>
                <a:cs typeface="Georgia"/>
              </a:rPr>
              <a:t>Process</a:t>
            </a:r>
            <a:r>
              <a:rPr sz="2000" spc="459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of</a:t>
            </a:r>
            <a:r>
              <a:rPr sz="2000" spc="459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decision-making</a:t>
            </a:r>
            <a:r>
              <a:rPr sz="2000" spc="459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for</a:t>
            </a:r>
            <a:r>
              <a:rPr sz="2000" spc="45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future	</a:t>
            </a:r>
            <a:r>
              <a:rPr sz="2000" b="1" spc="-5" dirty="0">
                <a:latin typeface="Georgia"/>
                <a:cs typeface="Georgia"/>
              </a:rPr>
              <a:t>Make</a:t>
            </a:r>
            <a:r>
              <a:rPr sz="2000" b="1" spc="-60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Decision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career</a:t>
            </a:r>
            <a:r>
              <a:rPr sz="2000" spc="-3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option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Georgia"/>
              <a:cs typeface="Georgia"/>
            </a:endParaRPr>
          </a:p>
          <a:p>
            <a:pPr marL="12700" marR="2673985" algn="just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Has </a:t>
            </a:r>
            <a:r>
              <a:rPr sz="2000" spc="-5" dirty="0">
                <a:latin typeface="Georgia"/>
                <a:cs typeface="Georgia"/>
              </a:rPr>
              <a:t>the technique been adopted </a:t>
            </a:r>
            <a:r>
              <a:rPr sz="2000" dirty="0">
                <a:latin typeface="Georgia"/>
                <a:cs typeface="Georgia"/>
              </a:rPr>
              <a:t>by </a:t>
            </a:r>
            <a:r>
              <a:rPr sz="2000" spc="-5" dirty="0">
                <a:latin typeface="Georgia"/>
                <a:cs typeface="Georgia"/>
              </a:rPr>
              <a:t>me 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for </a:t>
            </a:r>
            <a:r>
              <a:rPr sz="2000" dirty="0">
                <a:latin typeface="Georgia"/>
                <a:cs typeface="Georgia"/>
              </a:rPr>
              <a:t>deciding </a:t>
            </a:r>
            <a:r>
              <a:rPr sz="2000" spc="-5" dirty="0">
                <a:latin typeface="Georgia"/>
                <a:cs typeface="Georgia"/>
              </a:rPr>
              <a:t>on </a:t>
            </a:r>
            <a:r>
              <a:rPr sz="2000" dirty="0">
                <a:latin typeface="Georgia"/>
                <a:cs typeface="Georgia"/>
              </a:rPr>
              <a:t>my career </a:t>
            </a:r>
            <a:r>
              <a:rPr sz="2000" spc="-5" dirty="0">
                <a:latin typeface="Georgia"/>
                <a:cs typeface="Georgia"/>
              </a:rPr>
              <a:t>option </a:t>
            </a:r>
            <a:r>
              <a:rPr sz="2000" dirty="0">
                <a:latin typeface="Georgia"/>
                <a:cs typeface="Georgia"/>
              </a:rPr>
              <a:t>a valid 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one?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Georgia"/>
              <a:cs typeface="Georgia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Who</a:t>
            </a:r>
            <a:r>
              <a:rPr sz="2000" spc="4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will</a:t>
            </a:r>
            <a:r>
              <a:rPr sz="2000" spc="5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listen</a:t>
            </a:r>
            <a:r>
              <a:rPr sz="2000" spc="5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to</a:t>
            </a:r>
            <a:r>
              <a:rPr sz="2000" spc="5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me</a:t>
            </a:r>
            <a:r>
              <a:rPr sz="2000" spc="5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and</a:t>
            </a:r>
            <a:r>
              <a:rPr sz="2000" spc="5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assist</a:t>
            </a:r>
            <a:r>
              <a:rPr sz="2000" spc="5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me</a:t>
            </a:r>
            <a:endParaRPr sz="2000">
              <a:latin typeface="Georgia"/>
              <a:cs typeface="Georgia"/>
            </a:endParaRPr>
          </a:p>
          <a:p>
            <a:pPr marL="12700" algn="just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with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my</a:t>
            </a:r>
            <a:r>
              <a:rPr sz="2000" spc="-2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decision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making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?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9274" y="277825"/>
            <a:ext cx="7441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Individual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Career</a:t>
            </a:r>
            <a:r>
              <a:rPr sz="3200" b="1" u="heavy" spc="-3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Planning</a:t>
            </a:r>
            <a:r>
              <a:rPr sz="3200" b="1" u="heavy" spc="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Process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0055" y="1443227"/>
              <a:ext cx="3819144" cy="350977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44032" y="1319530"/>
            <a:ext cx="15373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Georgia"/>
                <a:cs typeface="Georgia"/>
              </a:rPr>
              <a:t>Action</a:t>
            </a:r>
            <a:r>
              <a:rPr sz="2000" b="1" spc="-70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Plan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998982"/>
            <a:ext cx="24923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Step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5:</a:t>
            </a:r>
            <a:r>
              <a:rPr sz="2000" b="1" u="heavy" spc="-1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Action</a:t>
            </a:r>
            <a:r>
              <a:rPr sz="2000" b="1" u="heavy" spc="-1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Plan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1303782"/>
            <a:ext cx="465899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"/>
              <a:tabLst>
                <a:tab pos="213360" algn="l"/>
                <a:tab pos="1270000" algn="l"/>
                <a:tab pos="1768475" algn="l"/>
                <a:tab pos="2484755" algn="l"/>
                <a:tab pos="3435985" algn="l"/>
                <a:tab pos="3803015" algn="l"/>
                <a:tab pos="4420235" algn="l"/>
              </a:tabLst>
            </a:pPr>
            <a:r>
              <a:rPr sz="2000" dirty="0">
                <a:latin typeface="Georgia"/>
                <a:cs typeface="Georgia"/>
              </a:rPr>
              <a:t>D</a:t>
            </a:r>
            <a:r>
              <a:rPr sz="2000" spc="-10" dirty="0">
                <a:latin typeface="Georgia"/>
                <a:cs typeface="Georgia"/>
              </a:rPr>
              <a:t>e</a:t>
            </a:r>
            <a:r>
              <a:rPr sz="2000" dirty="0">
                <a:latin typeface="Georgia"/>
                <a:cs typeface="Georgia"/>
              </a:rPr>
              <a:t>velop	</a:t>
            </a:r>
            <a:r>
              <a:rPr sz="2000" spc="-5" dirty="0">
                <a:latin typeface="Georgia"/>
                <a:cs typeface="Georgia"/>
              </a:rPr>
              <a:t>t</a:t>
            </a:r>
            <a:r>
              <a:rPr sz="2000" spc="-15" dirty="0">
                <a:latin typeface="Georgia"/>
                <a:cs typeface="Georgia"/>
              </a:rPr>
              <a:t>h</a:t>
            </a:r>
            <a:r>
              <a:rPr sz="2000" dirty="0">
                <a:latin typeface="Georgia"/>
                <a:cs typeface="Georgia"/>
              </a:rPr>
              <a:t>e	</a:t>
            </a:r>
            <a:r>
              <a:rPr sz="2000" spc="-5" dirty="0">
                <a:latin typeface="Georgia"/>
                <a:cs typeface="Georgia"/>
              </a:rPr>
              <a:t>s</a:t>
            </a:r>
            <a:r>
              <a:rPr sz="2000" spc="-15" dirty="0">
                <a:latin typeface="Georgia"/>
                <a:cs typeface="Georgia"/>
              </a:rPr>
              <a:t>t</a:t>
            </a:r>
            <a:r>
              <a:rPr sz="2000" spc="-5" dirty="0">
                <a:latin typeface="Georgia"/>
                <a:cs typeface="Georgia"/>
              </a:rPr>
              <a:t>ep</a:t>
            </a:r>
            <a:r>
              <a:rPr sz="2000" dirty="0">
                <a:latin typeface="Georgia"/>
                <a:cs typeface="Georgia"/>
              </a:rPr>
              <a:t>s	n</a:t>
            </a:r>
            <a:r>
              <a:rPr sz="2000" spc="-10" dirty="0">
                <a:latin typeface="Georgia"/>
                <a:cs typeface="Georgia"/>
              </a:rPr>
              <a:t>e</a:t>
            </a:r>
            <a:r>
              <a:rPr sz="2000" spc="-5" dirty="0">
                <a:latin typeface="Georgia"/>
                <a:cs typeface="Georgia"/>
              </a:rPr>
              <a:t>ede</a:t>
            </a:r>
            <a:r>
              <a:rPr sz="2000" dirty="0">
                <a:latin typeface="Georgia"/>
                <a:cs typeface="Georgia"/>
              </a:rPr>
              <a:t>d	to	</a:t>
            </a:r>
            <a:r>
              <a:rPr sz="2000" spc="-5" dirty="0">
                <a:latin typeface="Georgia"/>
                <a:cs typeface="Georgia"/>
              </a:rPr>
              <a:t>tak</a:t>
            </a:r>
            <a:r>
              <a:rPr sz="2000" dirty="0">
                <a:latin typeface="Georgia"/>
                <a:cs typeface="Georgia"/>
              </a:rPr>
              <a:t>e	in  </a:t>
            </a:r>
            <a:r>
              <a:rPr sz="2000" spc="-5" dirty="0">
                <a:latin typeface="Georgia"/>
                <a:cs typeface="Georgia"/>
              </a:rPr>
              <a:t>order</a:t>
            </a:r>
            <a:r>
              <a:rPr sz="2000" dirty="0">
                <a:latin typeface="Georgia"/>
                <a:cs typeface="Georgia"/>
              </a:rPr>
              <a:t> to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reach </a:t>
            </a:r>
            <a:r>
              <a:rPr sz="2000" spc="-5" dirty="0">
                <a:latin typeface="Georgia"/>
                <a:cs typeface="Georgia"/>
              </a:rPr>
              <a:t>your goals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2218436"/>
            <a:ext cx="465963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Wingdings"/>
                <a:cs typeface="Wingdings"/>
              </a:rPr>
              <a:t></a:t>
            </a:r>
            <a:r>
              <a:rPr sz="2000" spc="-5" dirty="0">
                <a:latin typeface="Georgia"/>
                <a:cs typeface="Georgia"/>
              </a:rPr>
              <a:t>Have</a:t>
            </a:r>
            <a:r>
              <a:rPr sz="2000" spc="15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</a:t>
            </a:r>
            <a:r>
              <a:rPr sz="2000" spc="14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planned</a:t>
            </a:r>
            <a:r>
              <a:rPr sz="2000" spc="16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what</a:t>
            </a:r>
            <a:r>
              <a:rPr sz="2000" spc="15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</a:t>
            </a:r>
            <a:r>
              <a:rPr sz="2000" spc="150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need</a:t>
            </a:r>
            <a:r>
              <a:rPr sz="2000" spc="14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to</a:t>
            </a:r>
            <a:r>
              <a:rPr sz="2000" spc="15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do</a:t>
            </a:r>
            <a:r>
              <a:rPr sz="2000" spc="14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now </a:t>
            </a:r>
            <a:r>
              <a:rPr sz="2000" spc="-46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and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later?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How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do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market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myself?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What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should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put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in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my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resume?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9274" y="277825"/>
            <a:ext cx="7441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Individual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Career</a:t>
            </a:r>
            <a:r>
              <a:rPr sz="3200" b="1" u="heavy" spc="-3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Planning</a:t>
            </a:r>
            <a:r>
              <a:rPr sz="3200" b="1" u="heavy" spc="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Process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0055" y="1443227"/>
              <a:ext cx="3819144" cy="350977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44032" y="1319530"/>
            <a:ext cx="1784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Georgia"/>
                <a:cs typeface="Georgia"/>
              </a:rPr>
              <a:t>Audit</a:t>
            </a:r>
            <a:r>
              <a:rPr sz="2000" b="1" spc="-85" dirty="0">
                <a:latin typeface="Georgia"/>
                <a:cs typeface="Georgia"/>
              </a:rPr>
              <a:t> </a:t>
            </a:r>
            <a:r>
              <a:rPr sz="2000" b="1" dirty="0">
                <a:latin typeface="Georgia"/>
                <a:cs typeface="Georgia"/>
              </a:rPr>
              <a:t>Results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1014730"/>
            <a:ext cx="2751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Step</a:t>
            </a:r>
            <a:r>
              <a:rPr sz="2000" b="1" u="heavy" spc="-1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6:</a:t>
            </a:r>
            <a:r>
              <a:rPr sz="2000" b="1" u="heavy" spc="-2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Audit</a:t>
            </a:r>
            <a:r>
              <a:rPr sz="2000" b="1" u="heavy" spc="-3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Results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1319530"/>
            <a:ext cx="466153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"/>
              <a:tabLst>
                <a:tab pos="213360" algn="l"/>
              </a:tabLst>
            </a:pPr>
            <a:r>
              <a:rPr sz="2000" spc="-5" dirty="0">
                <a:latin typeface="Georgia"/>
                <a:cs typeface="Georgia"/>
              </a:rPr>
              <a:t>By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working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through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the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earlier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steps 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develop </a:t>
            </a:r>
            <a:r>
              <a:rPr sz="2000" dirty="0">
                <a:latin typeface="Georgia"/>
                <a:cs typeface="Georgia"/>
              </a:rPr>
              <a:t>a </a:t>
            </a:r>
            <a:r>
              <a:rPr sz="2000" spc="-5" dirty="0">
                <a:latin typeface="Georgia"/>
                <a:cs typeface="Georgia"/>
              </a:rPr>
              <a:t>better understanding of ones 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career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situation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and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audit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the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results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2539111"/>
            <a:ext cx="465899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Have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my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expectations</a:t>
            </a:r>
            <a:r>
              <a:rPr sz="2000" spc="-4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been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met?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Wingdings"/>
                <a:cs typeface="Wingdings"/>
              </a:rPr>
              <a:t></a:t>
            </a:r>
            <a:r>
              <a:rPr sz="2000" spc="-5" dirty="0">
                <a:latin typeface="Georgia"/>
                <a:cs typeface="Georgia"/>
              </a:rPr>
              <a:t>Are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the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results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beneficial</a:t>
            </a:r>
            <a:r>
              <a:rPr sz="2000" spc="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to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me?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</a:t>
            </a:r>
            <a:r>
              <a:rPr sz="2000" dirty="0">
                <a:latin typeface="Georgia"/>
                <a:cs typeface="Georgia"/>
              </a:rPr>
              <a:t>What</a:t>
            </a:r>
            <a:r>
              <a:rPr sz="2000" spc="170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have</a:t>
            </a:r>
            <a:r>
              <a:rPr sz="2000" spc="18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</a:t>
            </a:r>
            <a:r>
              <a:rPr sz="2000" spc="17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learnt</a:t>
            </a:r>
            <a:r>
              <a:rPr sz="2000" spc="18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from</a:t>
            </a:r>
            <a:r>
              <a:rPr sz="2000" spc="17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the</a:t>
            </a:r>
            <a:r>
              <a:rPr sz="2000" spc="18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transition </a:t>
            </a:r>
            <a:r>
              <a:rPr sz="2000" spc="-47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process?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9274" y="277825"/>
            <a:ext cx="7441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Individual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Career</a:t>
            </a:r>
            <a:r>
              <a:rPr sz="3200" b="1" u="heavy" spc="-3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Planning</a:t>
            </a:r>
            <a:r>
              <a:rPr sz="3200" b="1" u="heavy" spc="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Process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1876" y="0"/>
              <a:ext cx="992124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839" y="236220"/>
              <a:ext cx="7132320" cy="1193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163" y="5070347"/>
              <a:ext cx="2938272" cy="16428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" y="5518403"/>
              <a:ext cx="1432560" cy="6400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" y="5105400"/>
              <a:ext cx="2819400" cy="1524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8600" y="5105400"/>
              <a:ext cx="2819400" cy="1524000"/>
            </a:xfrm>
            <a:custGeom>
              <a:avLst/>
              <a:gdLst/>
              <a:ahLst/>
              <a:cxnLst/>
              <a:rect l="l" t="t" r="r" b="b"/>
              <a:pathLst>
                <a:path w="2819400" h="1524000">
                  <a:moveTo>
                    <a:pt x="2628900" y="1524000"/>
                  </a:moveTo>
                  <a:lnTo>
                    <a:pt x="2667000" y="1371600"/>
                  </a:lnTo>
                  <a:lnTo>
                    <a:pt x="2819400" y="1333500"/>
                  </a:lnTo>
                  <a:lnTo>
                    <a:pt x="2628900" y="1524000"/>
                  </a:lnTo>
                  <a:lnTo>
                    <a:pt x="0" y="1524000"/>
                  </a:lnTo>
                  <a:lnTo>
                    <a:pt x="0" y="0"/>
                  </a:lnTo>
                  <a:lnTo>
                    <a:pt x="2819400" y="0"/>
                  </a:lnTo>
                  <a:lnTo>
                    <a:pt x="2819400" y="1333500"/>
                  </a:lnTo>
                </a:path>
              </a:pathLst>
            </a:custGeom>
            <a:ln w="12192">
              <a:solidFill>
                <a:srgbClr val="B83C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963" y="4308347"/>
              <a:ext cx="2938272" cy="16428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2100" y="4753355"/>
              <a:ext cx="1845564" cy="6400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400" y="4343400"/>
              <a:ext cx="2819400" cy="1524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76400" y="4343400"/>
              <a:ext cx="2819400" cy="1524000"/>
            </a:xfrm>
            <a:custGeom>
              <a:avLst/>
              <a:gdLst/>
              <a:ahLst/>
              <a:cxnLst/>
              <a:rect l="l" t="t" r="r" b="b"/>
              <a:pathLst>
                <a:path w="2819400" h="1524000">
                  <a:moveTo>
                    <a:pt x="2628900" y="1524000"/>
                  </a:moveTo>
                  <a:lnTo>
                    <a:pt x="2667000" y="1371600"/>
                  </a:lnTo>
                  <a:lnTo>
                    <a:pt x="2819400" y="1333500"/>
                  </a:lnTo>
                  <a:lnTo>
                    <a:pt x="2628900" y="1524000"/>
                  </a:lnTo>
                  <a:lnTo>
                    <a:pt x="0" y="1524000"/>
                  </a:lnTo>
                  <a:lnTo>
                    <a:pt x="0" y="0"/>
                  </a:lnTo>
                  <a:lnTo>
                    <a:pt x="2819400" y="0"/>
                  </a:lnTo>
                  <a:lnTo>
                    <a:pt x="2819400" y="1333500"/>
                  </a:lnTo>
                </a:path>
              </a:pathLst>
            </a:custGeom>
            <a:ln w="12192">
              <a:solidFill>
                <a:srgbClr val="B83C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7164" y="3470147"/>
              <a:ext cx="2938272" cy="16428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2300" y="3915155"/>
              <a:ext cx="1630679" cy="6400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6600" y="3505200"/>
              <a:ext cx="2819400" cy="15240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76600" y="3505200"/>
              <a:ext cx="2819400" cy="1524000"/>
            </a:xfrm>
            <a:custGeom>
              <a:avLst/>
              <a:gdLst/>
              <a:ahLst/>
              <a:cxnLst/>
              <a:rect l="l" t="t" r="r" b="b"/>
              <a:pathLst>
                <a:path w="2819400" h="1524000">
                  <a:moveTo>
                    <a:pt x="2628900" y="1524000"/>
                  </a:moveTo>
                  <a:lnTo>
                    <a:pt x="2667000" y="1371600"/>
                  </a:lnTo>
                  <a:lnTo>
                    <a:pt x="2819400" y="1333500"/>
                  </a:lnTo>
                  <a:lnTo>
                    <a:pt x="2628900" y="1524000"/>
                  </a:lnTo>
                  <a:lnTo>
                    <a:pt x="0" y="1524000"/>
                  </a:lnTo>
                  <a:lnTo>
                    <a:pt x="0" y="0"/>
                  </a:lnTo>
                  <a:lnTo>
                    <a:pt x="2819400" y="0"/>
                  </a:lnTo>
                  <a:lnTo>
                    <a:pt x="2819400" y="1333500"/>
                  </a:lnTo>
                </a:path>
              </a:pathLst>
            </a:custGeom>
            <a:ln w="12192">
              <a:solidFill>
                <a:srgbClr val="B83C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964" y="2708148"/>
              <a:ext cx="2938272" cy="16428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0100" y="3153155"/>
              <a:ext cx="3067811" cy="6400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43200"/>
              <a:ext cx="2819400" cy="15240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24400" y="2743200"/>
              <a:ext cx="2819400" cy="1524000"/>
            </a:xfrm>
            <a:custGeom>
              <a:avLst/>
              <a:gdLst/>
              <a:ahLst/>
              <a:cxnLst/>
              <a:rect l="l" t="t" r="r" b="b"/>
              <a:pathLst>
                <a:path w="2819400" h="1524000">
                  <a:moveTo>
                    <a:pt x="2628900" y="1524000"/>
                  </a:moveTo>
                  <a:lnTo>
                    <a:pt x="2667000" y="1371600"/>
                  </a:lnTo>
                  <a:lnTo>
                    <a:pt x="2819400" y="1333500"/>
                  </a:lnTo>
                  <a:lnTo>
                    <a:pt x="2628900" y="1524000"/>
                  </a:lnTo>
                  <a:lnTo>
                    <a:pt x="0" y="1524000"/>
                  </a:lnTo>
                  <a:lnTo>
                    <a:pt x="0" y="0"/>
                  </a:lnTo>
                  <a:lnTo>
                    <a:pt x="2819400" y="0"/>
                  </a:lnTo>
                  <a:lnTo>
                    <a:pt x="2819400" y="1333500"/>
                  </a:lnTo>
                </a:path>
              </a:pathLst>
            </a:custGeom>
            <a:ln w="12192">
              <a:solidFill>
                <a:srgbClr val="B83C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7340" y="3224276"/>
            <a:ext cx="7118350" cy="2696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9135">
              <a:lnSpc>
                <a:spcPct val="100000"/>
              </a:lnSpc>
              <a:spcBef>
                <a:spcPts val="105"/>
              </a:spcBef>
            </a:pPr>
            <a:r>
              <a:rPr sz="2000" b="1" spc="-75" dirty="0">
                <a:latin typeface="Times New Roman"/>
                <a:cs typeface="Times New Roman"/>
              </a:rPr>
              <a:t>Career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planning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Times New Roman"/>
                <a:cs typeface="Times New Roman"/>
              </a:rPr>
              <a:t>options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000" b="1" spc="-20" dirty="0">
                <a:latin typeface="Times New Roman"/>
                <a:cs typeface="Times New Roman"/>
              </a:rPr>
              <a:t>Transitions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460500">
              <a:lnSpc>
                <a:spcPct val="100000"/>
              </a:lnSpc>
              <a:spcBef>
                <a:spcPts val="1764"/>
              </a:spcBef>
            </a:pPr>
            <a:r>
              <a:rPr sz="2000" b="1" spc="-5" dirty="0">
                <a:latin typeface="Times New Roman"/>
                <a:cs typeface="Times New Roman"/>
              </a:rPr>
              <a:t>Career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Direction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05500" y="1565147"/>
            <a:ext cx="2993390" cy="1643380"/>
            <a:chOff x="5905500" y="1565147"/>
            <a:chExt cx="2993390" cy="164338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0364" y="1565147"/>
              <a:ext cx="2938272" cy="16428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5500" y="2010155"/>
              <a:ext cx="2563368" cy="6400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9800" y="1600199"/>
              <a:ext cx="2819400" cy="15240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19800" y="1600199"/>
              <a:ext cx="2819400" cy="1524000"/>
            </a:xfrm>
            <a:custGeom>
              <a:avLst/>
              <a:gdLst/>
              <a:ahLst/>
              <a:cxnLst/>
              <a:rect l="l" t="t" r="r" b="b"/>
              <a:pathLst>
                <a:path w="2819400" h="1524000">
                  <a:moveTo>
                    <a:pt x="2628900" y="1524000"/>
                  </a:moveTo>
                  <a:lnTo>
                    <a:pt x="2667000" y="1371600"/>
                  </a:lnTo>
                  <a:lnTo>
                    <a:pt x="2819400" y="1333500"/>
                  </a:lnTo>
                  <a:lnTo>
                    <a:pt x="2628900" y="1524000"/>
                  </a:lnTo>
                  <a:lnTo>
                    <a:pt x="0" y="1524000"/>
                  </a:lnTo>
                  <a:lnTo>
                    <a:pt x="0" y="0"/>
                  </a:lnTo>
                  <a:lnTo>
                    <a:pt x="2819400" y="0"/>
                  </a:lnTo>
                  <a:lnTo>
                    <a:pt x="2819400" y="1333500"/>
                  </a:lnTo>
                </a:path>
              </a:pathLst>
            </a:custGeom>
            <a:ln w="12192">
              <a:solidFill>
                <a:srgbClr val="B83C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099428" y="2081022"/>
            <a:ext cx="2116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latin typeface="Times New Roman"/>
                <a:cs typeface="Times New Roman"/>
              </a:rPr>
              <a:t>Projected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spc="20" dirty="0">
                <a:latin typeface="Times New Roman"/>
                <a:cs typeface="Times New Roman"/>
              </a:rPr>
              <a:t>Outcome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" y="102107"/>
            <a:ext cx="8961119" cy="6664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1517" y="481329"/>
            <a:ext cx="5179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What</a:t>
            </a:r>
            <a:r>
              <a:rPr sz="28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</a:t>
            </a:r>
            <a:r>
              <a:rPr sz="28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Succession</a:t>
            </a:r>
            <a:r>
              <a:rPr sz="28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Planning?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641" y="1397253"/>
            <a:ext cx="594741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Succession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Planning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ongoing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Systematically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identifying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Assessing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Developing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organizational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leadership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Succession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Planning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entails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three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steps: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Identifying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analyzing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key jobs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Creating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assessing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candidates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Selection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1876" y="0"/>
              <a:ext cx="992124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7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27" y="28955"/>
              <a:ext cx="8314944" cy="11521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7092" y="168351"/>
            <a:ext cx="50647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Times New Roman"/>
                <a:cs typeface="Times New Roman"/>
              </a:rPr>
              <a:t>Organization</a:t>
            </a:r>
            <a:r>
              <a:rPr sz="4000" b="1" spc="-20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of</a:t>
            </a:r>
            <a:r>
              <a:rPr sz="4000" b="1" spc="-15" dirty="0">
                <a:latin typeface="Times New Roman"/>
                <a:cs typeface="Times New Roman"/>
              </a:rPr>
              <a:t> </a:t>
            </a:r>
            <a:r>
              <a:rPr sz="4000" b="1" spc="-5" dirty="0">
                <a:latin typeface="Times New Roman"/>
                <a:cs typeface="Times New Roman"/>
              </a:rPr>
              <a:t>talk….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127" y="1278636"/>
            <a:ext cx="6562344" cy="6263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33522" y="1404873"/>
            <a:ext cx="344347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What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career</a:t>
            </a:r>
            <a:r>
              <a:rPr sz="2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planning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4127" y="2269235"/>
            <a:ext cx="6562725" cy="4512945"/>
            <a:chOff x="1024127" y="2269235"/>
            <a:chExt cx="6562725" cy="45129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127" y="2269235"/>
              <a:ext cx="6562344" cy="6263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127" y="4021835"/>
              <a:ext cx="6562344" cy="6949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127" y="6155434"/>
              <a:ext cx="6562344" cy="62636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771138" y="6282638"/>
            <a:ext cx="106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Guidelines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24127" y="1812035"/>
            <a:ext cx="6638925" cy="4429125"/>
            <a:chOff x="1024127" y="1812035"/>
            <a:chExt cx="6638925" cy="442912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2127" y="1812035"/>
              <a:ext cx="313944" cy="5425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8327" y="3640835"/>
              <a:ext cx="313944" cy="5425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8327" y="4555235"/>
              <a:ext cx="313944" cy="5425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327" y="4875275"/>
              <a:ext cx="6562344" cy="9083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8327" y="5698235"/>
              <a:ext cx="313944" cy="5425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127" y="3107435"/>
              <a:ext cx="6562344" cy="62636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81329" y="2395854"/>
            <a:ext cx="5910071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Glimpse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career</a:t>
            </a:r>
            <a:r>
              <a:rPr sz="18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planning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endParaRPr sz="1800" dirty="0">
              <a:latin typeface="Times New Roman"/>
              <a:cs typeface="Times New Roman"/>
            </a:endParaRPr>
          </a:p>
          <a:p>
            <a:pPr marL="170815" marR="314960" indent="116839">
              <a:lnSpc>
                <a:spcPts val="6720"/>
              </a:lnSpc>
              <a:spcBef>
                <a:spcPts val="86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Components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career planning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How</a:t>
            </a:r>
            <a:r>
              <a:rPr sz="18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important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career</a:t>
            </a:r>
            <a:r>
              <a:rPr sz="18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planning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Career</a:t>
            </a:r>
            <a:r>
              <a:rPr sz="18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planning</a:t>
            </a:r>
            <a:r>
              <a:rPr sz="1800" b="1" spc="4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done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Individuals</a:t>
            </a:r>
            <a:r>
              <a:rPr lang="en-IN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Organizations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92" y="147828"/>
              <a:ext cx="8811768" cy="65669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9D9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1876" y="0"/>
            <a:ext cx="992124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1" y="1401127"/>
            <a:ext cx="3651504" cy="2743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0200" y="0"/>
            <a:ext cx="3733799" cy="25146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83540" y="348679"/>
            <a:ext cx="5126990" cy="922019"/>
            <a:chOff x="333756" y="530852"/>
            <a:chExt cx="5126990" cy="922019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712" y="530852"/>
              <a:ext cx="4474483" cy="5918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756" y="1112520"/>
              <a:ext cx="5126736" cy="3398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1143000"/>
              <a:ext cx="5029200" cy="228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1000" y="1143000"/>
              <a:ext cx="5029200" cy="228600"/>
            </a:xfrm>
            <a:custGeom>
              <a:avLst/>
              <a:gdLst/>
              <a:ahLst/>
              <a:cxnLst/>
              <a:rect l="l" t="t" r="r" b="b"/>
              <a:pathLst>
                <a:path w="5029200" h="228600">
                  <a:moveTo>
                    <a:pt x="0" y="57150"/>
                  </a:moveTo>
                  <a:lnTo>
                    <a:pt x="4914900" y="57150"/>
                  </a:lnTo>
                  <a:lnTo>
                    <a:pt x="4914900" y="0"/>
                  </a:lnTo>
                  <a:lnTo>
                    <a:pt x="5029200" y="114300"/>
                  </a:lnTo>
                  <a:lnTo>
                    <a:pt x="4914900" y="228600"/>
                  </a:lnTo>
                  <a:lnTo>
                    <a:pt x="4914900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12192">
              <a:solidFill>
                <a:srgbClr val="AC6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3540" y="1545081"/>
            <a:ext cx="2030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Job</a:t>
            </a:r>
            <a:r>
              <a:rPr sz="28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vs</a:t>
            </a:r>
            <a:r>
              <a:rPr sz="2800" b="1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career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3130" y="5370067"/>
            <a:ext cx="168909" cy="1777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3540" y="2918586"/>
            <a:ext cx="8129905" cy="3376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7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“Wha</a:t>
            </a:r>
            <a:r>
              <a:rPr sz="2400" b="1" dirty="0">
                <a:latin typeface="Times New Roman"/>
                <a:cs typeface="Times New Roman"/>
              </a:rPr>
              <a:t>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can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 now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make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money?”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" marR="213360">
              <a:lnSpc>
                <a:spcPct val="100499"/>
              </a:lnSpc>
              <a:spcBef>
                <a:spcPts val="5"/>
              </a:spcBef>
            </a:pPr>
            <a:r>
              <a:rPr sz="2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Career</a:t>
            </a:r>
            <a:r>
              <a:rPr sz="2800" b="1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Chosen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Profession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your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life.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Requires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willingness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get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training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needed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build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your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skills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for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future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marR="5080" indent="213360">
              <a:lnSpc>
                <a:spcPts val="2590"/>
              </a:lnSpc>
            </a:pP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career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person </a:t>
            </a:r>
            <a:r>
              <a:rPr sz="2400" dirty="0">
                <a:latin typeface="Times New Roman"/>
                <a:cs typeface="Times New Roman"/>
              </a:rPr>
              <a:t>does.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5" dirty="0">
                <a:latin typeface="Times New Roman"/>
                <a:cs typeface="Times New Roman"/>
              </a:rPr>
              <a:t> is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sequence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jobs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individual </a:t>
            </a:r>
            <a:r>
              <a:rPr sz="2400" spc="-5" dirty="0">
                <a:latin typeface="Times New Roman"/>
                <a:cs typeface="Times New Roman"/>
              </a:rPr>
              <a:t>has </a:t>
            </a:r>
            <a:r>
              <a:rPr sz="2400" dirty="0">
                <a:latin typeface="Times New Roman"/>
                <a:cs typeface="Times New Roman"/>
              </a:rPr>
              <a:t>held throughout </a:t>
            </a:r>
            <a:r>
              <a:rPr sz="2400" spc="-5" dirty="0">
                <a:latin typeface="Times New Roman"/>
                <a:cs typeface="Times New Roman"/>
              </a:rPr>
              <a:t>his </a:t>
            </a:r>
            <a:r>
              <a:rPr sz="2400" dirty="0">
                <a:latin typeface="Times New Roman"/>
                <a:cs typeface="Times New Roman"/>
              </a:rPr>
              <a:t>or her working life E.g.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occupation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nursing.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2DE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7075" y="301752"/>
            <a:ext cx="8688705" cy="6353810"/>
            <a:chOff x="227075" y="301752"/>
            <a:chExt cx="8688705" cy="6353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75" y="301752"/>
              <a:ext cx="8688324" cy="63535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561" y="329946"/>
              <a:ext cx="8531352" cy="61965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5561" y="329946"/>
              <a:ext cx="8531860" cy="6196965"/>
            </a:xfrm>
            <a:custGeom>
              <a:avLst/>
              <a:gdLst/>
              <a:ahLst/>
              <a:cxnLst/>
              <a:rect l="l" t="t" r="r" b="b"/>
              <a:pathLst>
                <a:path w="8531860" h="6196965">
                  <a:moveTo>
                    <a:pt x="0" y="128904"/>
                  </a:moveTo>
                  <a:lnTo>
                    <a:pt x="10133" y="78759"/>
                  </a:lnTo>
                  <a:lnTo>
                    <a:pt x="37769" y="37782"/>
                  </a:lnTo>
                  <a:lnTo>
                    <a:pt x="78759" y="10140"/>
                  </a:lnTo>
                  <a:lnTo>
                    <a:pt x="128955" y="0"/>
                  </a:lnTo>
                  <a:lnTo>
                    <a:pt x="8402447" y="0"/>
                  </a:lnTo>
                  <a:lnTo>
                    <a:pt x="8452592" y="10140"/>
                  </a:lnTo>
                  <a:lnTo>
                    <a:pt x="8493569" y="37782"/>
                  </a:lnTo>
                  <a:lnTo>
                    <a:pt x="8521211" y="78759"/>
                  </a:lnTo>
                  <a:lnTo>
                    <a:pt x="8531352" y="128904"/>
                  </a:lnTo>
                  <a:lnTo>
                    <a:pt x="8531352" y="6067628"/>
                  </a:lnTo>
                  <a:lnTo>
                    <a:pt x="8521211" y="6117824"/>
                  </a:lnTo>
                  <a:lnTo>
                    <a:pt x="8493569" y="6158814"/>
                  </a:lnTo>
                  <a:lnTo>
                    <a:pt x="8452592" y="6186450"/>
                  </a:lnTo>
                  <a:lnTo>
                    <a:pt x="8402447" y="6196583"/>
                  </a:lnTo>
                  <a:lnTo>
                    <a:pt x="128955" y="6196583"/>
                  </a:lnTo>
                  <a:lnTo>
                    <a:pt x="78759" y="6186450"/>
                  </a:lnTo>
                  <a:lnTo>
                    <a:pt x="37769" y="6158814"/>
                  </a:lnTo>
                  <a:lnTo>
                    <a:pt x="10133" y="6117824"/>
                  </a:lnTo>
                  <a:lnTo>
                    <a:pt x="0" y="6067628"/>
                  </a:lnTo>
                  <a:lnTo>
                    <a:pt x="0" y="128904"/>
                  </a:lnTo>
                  <a:close/>
                </a:path>
              </a:pathLst>
            </a:custGeom>
            <a:ln w="3175">
              <a:solidFill>
                <a:srgbClr val="A3A2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98257" y="428308"/>
            <a:ext cx="645033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0585" marR="5080" indent="-2127885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CHARACTERISTICS</a:t>
            </a:r>
            <a:r>
              <a:rPr sz="3200" b="1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3200" b="1" spc="-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CAREER </a:t>
            </a:r>
            <a:r>
              <a:rPr sz="3200" b="1" spc="-785" dirty="0">
                <a:latin typeface="Times New Roman"/>
                <a:cs typeface="Times New Roman"/>
              </a:rPr>
              <a:t> </a:t>
            </a:r>
            <a:r>
              <a:rPr sz="32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PLANNING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528699"/>
            <a:ext cx="7974965" cy="447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ongoing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personal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life </a:t>
            </a:r>
            <a:r>
              <a:rPr sz="2000" dirty="0">
                <a:latin typeface="Times New Roman"/>
                <a:cs typeface="Times New Roman"/>
              </a:rPr>
              <a:t>career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diagrams/timeline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career,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abilities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interests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employees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450" dirty="0">
              <a:latin typeface="Times New Roman"/>
              <a:cs typeface="Times New Roman"/>
            </a:endParaRPr>
          </a:p>
          <a:p>
            <a:pPr marL="355600" marR="226695" indent="-342900">
              <a:lnSpc>
                <a:spcPts val="192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describes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roles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individual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career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organization.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100" dirty="0">
              <a:latin typeface="Times New Roman"/>
              <a:cs typeface="Times New Roman"/>
            </a:endParaRPr>
          </a:p>
          <a:p>
            <a:pPr marL="355600" indent="-342900">
              <a:lnSpc>
                <a:spcPts val="216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individual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develop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skills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fulfill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different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career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roles,</a:t>
            </a:r>
          </a:p>
          <a:p>
            <a:pPr marL="355600">
              <a:lnSpc>
                <a:spcPts val="2160"/>
              </a:lnSpc>
            </a:pPr>
            <a:r>
              <a:rPr sz="2000" dirty="0">
                <a:latin typeface="Times New Roman"/>
                <a:cs typeface="Times New Roman"/>
              </a:rPr>
              <a:t>within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outside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org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strengthens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work-related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activities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organization.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charts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professional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directions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 they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career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goals.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00200"/>
              <a:ext cx="9144000" cy="5105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1506" y="297307"/>
            <a:ext cx="677925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BENEFITS</a:t>
            </a:r>
            <a:r>
              <a:rPr sz="3200" b="1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3200" b="1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CAREER</a:t>
            </a:r>
            <a:r>
              <a:rPr sz="3200" b="1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PLANNING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549653"/>
            <a:ext cx="6398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Career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planning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develops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promotable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employees.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5436" y="3013075"/>
            <a:ext cx="1684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0630" algn="l"/>
              </a:tabLst>
            </a:pPr>
            <a:r>
              <a:rPr sz="2400" spc="-5" dirty="0">
                <a:latin typeface="Times New Roman"/>
                <a:cs typeface="Times New Roman"/>
              </a:rPr>
              <a:t>growth	and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281554"/>
            <a:ext cx="6083300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Career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planning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reduces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employee </a:t>
            </a:r>
            <a:r>
              <a:rPr sz="2400" spc="-15" dirty="0">
                <a:latin typeface="Times New Roman"/>
                <a:cs typeface="Times New Roman"/>
              </a:rPr>
              <a:t>turnover.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buFont typeface="Arial MT"/>
              <a:buChar char="•"/>
              <a:tabLst>
                <a:tab pos="354965" algn="l"/>
                <a:tab pos="355600" algn="l"/>
                <a:tab pos="1522730" algn="l"/>
                <a:tab pos="2941955" algn="l"/>
                <a:tab pos="4667250" algn="l"/>
              </a:tabLst>
            </a:pPr>
            <a:r>
              <a:rPr sz="2400" dirty="0">
                <a:latin typeface="Times New Roman"/>
                <a:cs typeface="Times New Roman"/>
              </a:rPr>
              <a:t>Career	</a:t>
            </a:r>
            <a:r>
              <a:rPr sz="2400" spc="-1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lanning	en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oura</a:t>
            </a:r>
            <a:r>
              <a:rPr sz="2400" spc="-5" dirty="0">
                <a:latin typeface="Times New Roman"/>
                <a:cs typeface="Times New Roman"/>
              </a:rPr>
              <a:t>ges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ploye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s’  development.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037457"/>
            <a:ext cx="8072755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Career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planning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reduces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hoarding.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8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Career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planning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ensure</a:t>
            </a:r>
            <a:r>
              <a:rPr sz="2400" dirty="0">
                <a:latin typeface="Times New Roman"/>
                <a:cs typeface="Times New Roman"/>
              </a:rPr>
              <a:t> that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senior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management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will </a:t>
            </a:r>
            <a:r>
              <a:rPr sz="2400" spc="-5" dirty="0">
                <a:latin typeface="Times New Roman"/>
                <a:cs typeface="Times New Roman"/>
              </a:rPr>
              <a:t> become</a:t>
            </a:r>
            <a:r>
              <a:rPr sz="2400" dirty="0">
                <a:latin typeface="Times New Roman"/>
                <a:cs typeface="Times New Roman"/>
              </a:rPr>
              <a:t> aware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interests,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skills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qualifications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employees</a:t>
            </a:r>
            <a:r>
              <a:rPr sz="2400" dirty="0">
                <a:latin typeface="Times New Roman"/>
                <a:cs typeface="Times New Roman"/>
              </a:rPr>
              <a:t> who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would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better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chances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6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moving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upwards.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0002" y="0"/>
            <a:ext cx="9184005" cy="6884670"/>
            <a:chOff x="-20002" y="0"/>
            <a:chExt cx="9184005" cy="68846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769620"/>
            </a:xfrm>
            <a:custGeom>
              <a:avLst/>
              <a:gdLst/>
              <a:ahLst/>
              <a:cxnLst/>
              <a:rect l="l" t="t" r="r" b="b"/>
              <a:pathLst>
                <a:path w="9144000" h="769620">
                  <a:moveTo>
                    <a:pt x="0" y="769620"/>
                  </a:moveTo>
                  <a:lnTo>
                    <a:pt x="9144000" y="7696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9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49808"/>
              <a:ext cx="9144000" cy="40005"/>
            </a:xfrm>
            <a:custGeom>
              <a:avLst/>
              <a:gdLst/>
              <a:ahLst/>
              <a:cxnLst/>
              <a:rect l="l" t="t" r="r" b="b"/>
              <a:pathLst>
                <a:path w="9144000" h="40004">
                  <a:moveTo>
                    <a:pt x="0" y="39624"/>
                  </a:moveTo>
                  <a:lnTo>
                    <a:pt x="9144000" y="3962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39624"/>
                  </a:lnTo>
                  <a:close/>
                </a:path>
              </a:pathLst>
            </a:custGeom>
            <a:solidFill>
              <a:srgbClr val="DE6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769620"/>
            </a:xfrm>
            <a:custGeom>
              <a:avLst/>
              <a:gdLst/>
              <a:ahLst/>
              <a:cxnLst/>
              <a:rect l="l" t="t" r="r" b="b"/>
              <a:pathLst>
                <a:path w="9144000" h="769620">
                  <a:moveTo>
                    <a:pt x="9144000" y="0"/>
                  </a:moveTo>
                  <a:lnTo>
                    <a:pt x="0" y="0"/>
                  </a:lnTo>
                  <a:lnTo>
                    <a:pt x="0" y="769620"/>
                  </a:lnTo>
                </a:path>
              </a:pathLst>
            </a:custGeom>
            <a:ln w="39624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51" y="172212"/>
              <a:ext cx="7517892" cy="13075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03146"/>
              <a:ext cx="5241035" cy="60548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04087"/>
              <a:ext cx="5355335" cy="41818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38199"/>
              <a:ext cx="5181600" cy="6019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38199"/>
              <a:ext cx="5181600" cy="6019800"/>
            </a:xfrm>
            <a:custGeom>
              <a:avLst/>
              <a:gdLst/>
              <a:ahLst/>
              <a:cxnLst/>
              <a:rect l="l" t="t" r="r" b="b"/>
              <a:pathLst>
                <a:path w="5181600" h="6019800">
                  <a:moveTo>
                    <a:pt x="0" y="6019800"/>
                  </a:moveTo>
                  <a:lnTo>
                    <a:pt x="5181600" y="6019800"/>
                  </a:lnTo>
                  <a:lnTo>
                    <a:pt x="5181600" y="0"/>
                  </a:lnTo>
                  <a:lnTo>
                    <a:pt x="0" y="0"/>
                  </a:lnTo>
                  <a:lnTo>
                    <a:pt x="0" y="6019800"/>
                  </a:lnTo>
                  <a:close/>
                </a:path>
              </a:pathLst>
            </a:custGeom>
            <a:ln w="12192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41322" y="1286002"/>
            <a:ext cx="3159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59180" algn="l"/>
                <a:tab pos="2635250" algn="l"/>
              </a:tabLst>
            </a:pPr>
            <a:r>
              <a:rPr sz="2800" dirty="0">
                <a:latin typeface="Times New Roman"/>
                <a:cs typeface="Times New Roman"/>
              </a:rPr>
              <a:t>you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erests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Times New Roman"/>
                <a:cs typeface="Times New Roman"/>
              </a:rPr>
              <a:t>and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773328"/>
            <a:ext cx="1725295" cy="13487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spc="-5" dirty="0">
                <a:latin typeface="Times New Roman"/>
                <a:cs typeface="Times New Roman"/>
              </a:rPr>
              <a:t>Here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You…</a:t>
            </a:r>
            <a:endParaRPr sz="2800">
              <a:latin typeface="Times New Roman"/>
              <a:cs typeface="Times New Roman"/>
            </a:endParaRPr>
          </a:p>
          <a:p>
            <a:pPr marL="355600" marR="234950" indent="-342900">
              <a:lnSpc>
                <a:spcPts val="302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Exp</a:t>
            </a:r>
            <a:r>
              <a:rPr sz="280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e  abilit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2139823"/>
            <a:ext cx="5024755" cy="24574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7620" indent="-342900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Strategically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plan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your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career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goals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63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Create </a:t>
            </a:r>
            <a:r>
              <a:rPr sz="2800" dirty="0">
                <a:latin typeface="Times New Roman"/>
                <a:cs typeface="Times New Roman"/>
              </a:rPr>
              <a:t>your future </a:t>
            </a:r>
            <a:r>
              <a:rPr sz="2800" spc="-5" dirty="0">
                <a:latin typeface="Times New Roman"/>
                <a:cs typeface="Times New Roman"/>
              </a:rPr>
              <a:t>work success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by designing learning and action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plans </a:t>
            </a:r>
            <a:r>
              <a:rPr sz="2800" spc="-10" dirty="0">
                <a:latin typeface="Times New Roman"/>
                <a:cs typeface="Times New Roman"/>
              </a:rPr>
              <a:t>to help </a:t>
            </a:r>
            <a:r>
              <a:rPr sz="2800" dirty="0">
                <a:latin typeface="Times New Roman"/>
                <a:cs typeface="Times New Roman"/>
              </a:rPr>
              <a:t>you </a:t>
            </a:r>
            <a:r>
              <a:rPr sz="2800" spc="-5" dirty="0">
                <a:latin typeface="Times New Roman"/>
                <a:cs typeface="Times New Roman"/>
              </a:rPr>
              <a:t>achieve your </a:t>
            </a:r>
            <a:r>
              <a:rPr sz="2800" dirty="0">
                <a:latin typeface="Times New Roman"/>
                <a:cs typeface="Times New Roman"/>
              </a:rPr>
              <a:t> goals.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14323" y="1457865"/>
            <a:ext cx="3673188" cy="3201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0"/>
            <a:ext cx="9150350" cy="6864350"/>
            <a:chOff x="-6095" y="0"/>
            <a:chExt cx="9150350" cy="6864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4600" y="152400"/>
              <a:ext cx="2819400" cy="266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60347"/>
              <a:ext cx="6307837" cy="55976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03960"/>
              <a:ext cx="6422137" cy="44378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95399"/>
              <a:ext cx="6248400" cy="5562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295399"/>
              <a:ext cx="6248400" cy="5562600"/>
            </a:xfrm>
            <a:custGeom>
              <a:avLst/>
              <a:gdLst/>
              <a:ahLst/>
              <a:cxnLst/>
              <a:rect l="l" t="t" r="r" b="b"/>
              <a:pathLst>
                <a:path w="6248400" h="5562600">
                  <a:moveTo>
                    <a:pt x="0" y="5562600"/>
                  </a:moveTo>
                  <a:lnTo>
                    <a:pt x="6248400" y="5562600"/>
                  </a:lnTo>
                  <a:lnTo>
                    <a:pt x="6248400" y="0"/>
                  </a:lnTo>
                  <a:lnTo>
                    <a:pt x="0" y="0"/>
                  </a:lnTo>
                  <a:lnTo>
                    <a:pt x="0" y="5562600"/>
                  </a:lnTo>
                  <a:close/>
                </a:path>
              </a:pathLst>
            </a:custGeom>
            <a:ln w="12192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019" y="262127"/>
              <a:ext cx="2493264" cy="10500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299" y="458723"/>
              <a:ext cx="1827276" cy="746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599" y="304800"/>
              <a:ext cx="2362200" cy="914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8599" y="304800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228600"/>
                  </a:moveTo>
                  <a:lnTo>
                    <a:pt x="1905000" y="228600"/>
                  </a:lnTo>
                  <a:lnTo>
                    <a:pt x="1905000" y="0"/>
                  </a:lnTo>
                  <a:lnTo>
                    <a:pt x="2362200" y="457200"/>
                  </a:lnTo>
                  <a:lnTo>
                    <a:pt x="1905000" y="914400"/>
                  </a:lnTo>
                  <a:lnTo>
                    <a:pt x="1905000" y="685800"/>
                  </a:lnTo>
                  <a:lnTo>
                    <a:pt x="0" y="685800"/>
                  </a:lnTo>
                  <a:lnTo>
                    <a:pt x="228600" y="457200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739" y="556005"/>
            <a:ext cx="6092190" cy="4797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34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Contd……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major focus is matching </a:t>
            </a:r>
            <a:r>
              <a:rPr sz="2800" dirty="0">
                <a:latin typeface="Times New Roman"/>
                <a:cs typeface="Times New Roman"/>
              </a:rPr>
              <a:t>personal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goals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</a:t>
            </a:r>
            <a:r>
              <a:rPr sz="2800" spc="-5" dirty="0">
                <a:latin typeface="Times New Roman"/>
                <a:cs typeface="Times New Roman"/>
              </a:rPr>
              <a:t> opportunities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realistically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available.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Career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planning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building</a:t>
            </a:r>
            <a:r>
              <a:rPr sz="2800" spc="6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bridges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from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one’s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current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job/career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next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job/career.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20" dirty="0">
                <a:latin typeface="Times New Roman"/>
                <a:cs typeface="Times New Roman"/>
              </a:rPr>
              <a:t>Well-conceived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career</a:t>
            </a:r>
            <a:r>
              <a:rPr sz="2800" spc="6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plan</a:t>
            </a:r>
            <a:r>
              <a:rPr sz="2800" spc="6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6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flexible </a:t>
            </a:r>
            <a:r>
              <a:rPr sz="2800" spc="-6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 accommodate changing opportunities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 development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career.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1876" y="0"/>
              <a:ext cx="992124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43000"/>
              <a:ext cx="9143999" cy="838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7" y="1143000"/>
              <a:ext cx="7002780" cy="3520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1143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9144000" cy="1143000"/>
            </a:xfrm>
            <a:custGeom>
              <a:avLst/>
              <a:gdLst/>
              <a:ahLst/>
              <a:cxnLst/>
              <a:rect l="l" t="t" r="r" b="b"/>
              <a:pathLst>
                <a:path w="9144000" h="1143000">
                  <a:moveTo>
                    <a:pt x="0" y="1143000"/>
                  </a:moveTo>
                  <a:lnTo>
                    <a:pt x="9144000" y="1143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2192">
              <a:solidFill>
                <a:srgbClr val="F98D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8112" y="164506"/>
            <a:ext cx="792327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4000" b="1" spc="-5" dirty="0"/>
              <a:t>How</a:t>
            </a:r>
            <a:r>
              <a:rPr sz="4000" b="1" spc="-15" dirty="0"/>
              <a:t> </a:t>
            </a:r>
            <a:r>
              <a:rPr sz="4000" b="1" spc="-5" dirty="0"/>
              <a:t>important</a:t>
            </a:r>
            <a:r>
              <a:rPr sz="4000" b="1" dirty="0"/>
              <a:t> </a:t>
            </a:r>
            <a:r>
              <a:rPr sz="4000" b="1" spc="-5" dirty="0"/>
              <a:t>is</a:t>
            </a:r>
            <a:r>
              <a:rPr sz="4000" b="1" spc="-10" dirty="0"/>
              <a:t> </a:t>
            </a:r>
            <a:r>
              <a:rPr sz="4000" b="1" dirty="0"/>
              <a:t>career</a:t>
            </a:r>
            <a:r>
              <a:rPr sz="4000" b="1" spc="-15" dirty="0"/>
              <a:t> </a:t>
            </a:r>
            <a:r>
              <a:rPr sz="4000" b="1" dirty="0"/>
              <a:t>planning?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-6350" y="1107947"/>
            <a:ext cx="9156700" cy="5756910"/>
            <a:chOff x="-6350" y="1107947"/>
            <a:chExt cx="9156700" cy="575691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107947"/>
              <a:ext cx="9143999" cy="35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142999"/>
              <a:ext cx="9144000" cy="5715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1142999"/>
              <a:ext cx="9144000" cy="5715000"/>
            </a:xfrm>
            <a:custGeom>
              <a:avLst/>
              <a:gdLst/>
              <a:ahLst/>
              <a:cxnLst/>
              <a:rect l="l" t="t" r="r" b="b"/>
              <a:pathLst>
                <a:path w="9144000" h="5715000">
                  <a:moveTo>
                    <a:pt x="0" y="5715000"/>
                  </a:moveTo>
                  <a:lnTo>
                    <a:pt x="9144000" y="5715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715000"/>
                  </a:lnTo>
                  <a:close/>
                </a:path>
              </a:pathLst>
            </a:custGeom>
            <a:ln w="12192">
              <a:solidFill>
                <a:srgbClr val="F98D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9475" y="1547139"/>
            <a:ext cx="8687053" cy="322707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People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leave</a:t>
            </a:r>
            <a:r>
              <a:rPr sz="2800" spc="-10" dirty="0">
                <a:latin typeface="Times New Roman"/>
                <a:cs typeface="Times New Roman"/>
              </a:rPr>
              <a:t> an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organization </a:t>
            </a:r>
            <a:r>
              <a:rPr sz="2800" dirty="0">
                <a:latin typeface="Times New Roman"/>
                <a:cs typeface="Times New Roman"/>
              </a:rPr>
              <a:t>due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lack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career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growth.</a:t>
            </a: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Deeper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focus</a:t>
            </a:r>
            <a:r>
              <a:rPr sz="2800" dirty="0">
                <a:latin typeface="Times New Roman"/>
                <a:cs typeface="Times New Roman"/>
              </a:rPr>
              <a:t> on</a:t>
            </a:r>
            <a:r>
              <a:rPr sz="2800" spc="-10" dirty="0">
                <a:latin typeface="Times New Roman"/>
                <a:cs typeface="Times New Roman"/>
              </a:rPr>
              <a:t> an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employee’s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aims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aspirations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Degree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clarity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02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  <a:tab pos="1445260" algn="l"/>
                <a:tab pos="1981835" algn="l"/>
                <a:tab pos="3803015" algn="l"/>
                <a:tab pos="5482590" algn="l"/>
                <a:tab pos="6019165" algn="l"/>
                <a:tab pos="6714490" algn="l"/>
                <a:tab pos="7705090" algn="l"/>
                <a:tab pos="8697595" algn="l"/>
              </a:tabLst>
            </a:pPr>
            <a:r>
              <a:rPr sz="2800" spc="-5" dirty="0">
                <a:latin typeface="Times New Roman"/>
                <a:cs typeface="Times New Roman"/>
              </a:rPr>
              <a:t>Helps	in	i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5" dirty="0">
                <a:latin typeface="Times New Roman"/>
                <a:cs typeface="Times New Roman"/>
              </a:rPr>
              <a:t>en</a:t>
            </a:r>
            <a:r>
              <a:rPr sz="2800" spc="-15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if</a:t>
            </a:r>
            <a:r>
              <a:rPr sz="2800" spc="5" dirty="0">
                <a:latin typeface="Times New Roman"/>
                <a:cs typeface="Times New Roman"/>
              </a:rPr>
              <a:t>y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ng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hand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ps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&amp;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b</a:t>
            </a:r>
            <a:r>
              <a:rPr sz="2800" dirty="0">
                <a:latin typeface="Times New Roman"/>
                <a:cs typeface="Times New Roman"/>
              </a:rPr>
              <a:t>l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nd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p</a:t>
            </a:r>
            <a:r>
              <a:rPr sz="2800" spc="-5" dirty="0">
                <a:latin typeface="Times New Roman"/>
                <a:cs typeface="Times New Roman"/>
              </a:rPr>
              <a:t>ots</a:t>
            </a:r>
            <a:r>
              <a:rPr lang="en-IN"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  overcome.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Significant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motivator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Key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retention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tool.</a:t>
            </a: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84876" y="3732276"/>
            <a:ext cx="3279648" cy="2822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1876" y="0"/>
              <a:ext cx="992124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23544"/>
              <a:ext cx="9143999" cy="838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23544"/>
              <a:ext cx="2918459" cy="4343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9235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9144000" cy="923925"/>
            </a:xfrm>
            <a:custGeom>
              <a:avLst/>
              <a:gdLst/>
              <a:ahLst/>
              <a:cxnLst/>
              <a:rect l="l" t="t" r="r" b="b"/>
              <a:pathLst>
                <a:path w="9144000" h="923925">
                  <a:moveTo>
                    <a:pt x="0" y="923544"/>
                  </a:moveTo>
                  <a:lnTo>
                    <a:pt x="9144000" y="92354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ln w="12192">
              <a:solidFill>
                <a:srgbClr val="F98D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23895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Contd…</a:t>
            </a:r>
            <a:endParaRPr sz="5400"/>
          </a:p>
        </p:txBody>
      </p:sp>
      <p:grpSp>
        <p:nvGrpSpPr>
          <p:cNvPr id="9" name="object 9"/>
          <p:cNvGrpSpPr/>
          <p:nvPr/>
        </p:nvGrpSpPr>
        <p:grpSpPr>
          <a:xfrm>
            <a:off x="-6095" y="955547"/>
            <a:ext cx="9156700" cy="5908675"/>
            <a:chOff x="-6095" y="955547"/>
            <a:chExt cx="9156700" cy="5908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55547"/>
              <a:ext cx="9143999" cy="35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90599"/>
              <a:ext cx="9144000" cy="5867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990599"/>
              <a:ext cx="9144000" cy="5867400"/>
            </a:xfrm>
            <a:custGeom>
              <a:avLst/>
              <a:gdLst/>
              <a:ahLst/>
              <a:cxnLst/>
              <a:rect l="l" t="t" r="r" b="b"/>
              <a:pathLst>
                <a:path w="9144000" h="5867400">
                  <a:moveTo>
                    <a:pt x="0" y="5867400"/>
                  </a:moveTo>
                  <a:lnTo>
                    <a:pt x="9144000" y="58674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867400"/>
                  </a:lnTo>
                  <a:close/>
                </a:path>
              </a:pathLst>
            </a:custGeom>
            <a:ln w="12192">
              <a:solidFill>
                <a:srgbClr val="F98D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7200" y="2319146"/>
            <a:ext cx="8531225" cy="28310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7620" indent="-3429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  <a:tab pos="2024380" algn="l"/>
                <a:tab pos="3044190" algn="l"/>
                <a:tab pos="3707129" algn="l"/>
                <a:tab pos="4607560" algn="l"/>
                <a:tab pos="5053330" algn="l"/>
                <a:tab pos="6505575" algn="l"/>
                <a:tab pos="7089775" algn="l"/>
                <a:tab pos="8204834" algn="l"/>
              </a:tabLst>
            </a:pPr>
            <a:r>
              <a:rPr sz="2800" spc="-5" dirty="0">
                <a:latin typeface="Times New Roman"/>
                <a:cs typeface="Times New Roman"/>
              </a:rPr>
              <a:t>Hig</a:t>
            </a:r>
            <a:r>
              <a:rPr sz="2800" spc="5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-level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v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sion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als</a:t>
            </a:r>
            <a:r>
              <a:rPr sz="2800" dirty="0">
                <a:latin typeface="Times New Roman"/>
                <a:cs typeface="Times New Roman"/>
              </a:rPr>
              <a:t>	o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20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pany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cle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rly</a:t>
            </a:r>
            <a:r>
              <a:rPr lang="en-IN"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de  known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employees.</a:t>
            </a:r>
            <a:endParaRPr sz="2800" dirty="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  <a:tab pos="1597660" algn="l"/>
                <a:tab pos="2050414" algn="l"/>
                <a:tab pos="2540635" algn="l"/>
                <a:tab pos="4465955" algn="l"/>
                <a:tab pos="4859020" algn="l"/>
                <a:tab pos="6709409" algn="l"/>
                <a:tab pos="7752715" algn="l"/>
                <a:tab pos="8540115" algn="l"/>
              </a:tabLst>
            </a:pPr>
            <a:r>
              <a:rPr sz="2800" spc="-5" dirty="0">
                <a:latin typeface="Times New Roman"/>
                <a:cs typeface="Times New Roman"/>
              </a:rPr>
              <a:t>Growth	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ganiz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t</a:t>
            </a:r>
            <a:r>
              <a:rPr sz="2800" spc="-5" dirty="0">
                <a:latin typeface="Times New Roman"/>
                <a:cs typeface="Times New Roman"/>
              </a:rPr>
              <a:t>rins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ll</a:t>
            </a:r>
            <a:r>
              <a:rPr sz="2800" spc="-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linked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with</a:t>
            </a:r>
            <a:r>
              <a:rPr lang="en-IN"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e  </a:t>
            </a:r>
            <a:r>
              <a:rPr sz="2800" dirty="0">
                <a:latin typeface="Times New Roman"/>
                <a:cs typeface="Times New Roman"/>
              </a:rPr>
              <a:t>growth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</a:t>
            </a:r>
            <a:r>
              <a:rPr sz="2800" dirty="0">
                <a:latin typeface="Times New Roman"/>
                <a:cs typeface="Times New Roman"/>
              </a:rPr>
              <a:t> individual.</a:t>
            </a:r>
          </a:p>
          <a:p>
            <a:pPr marL="355600" marR="6985" indent="-342900" algn="just">
              <a:lnSpc>
                <a:spcPct val="111800"/>
              </a:lnSpc>
              <a:spcBef>
                <a:spcPts val="280"/>
              </a:spcBef>
              <a:buFont typeface="Arial MT"/>
              <a:buChar char="•"/>
              <a:tabLst>
                <a:tab pos="354965" algn="l"/>
                <a:tab pos="355600" algn="l"/>
                <a:tab pos="1891664" algn="l"/>
                <a:tab pos="3836670" algn="l"/>
                <a:tab pos="4879340" algn="l"/>
                <a:tab pos="5330190" algn="l"/>
                <a:tab pos="7023734" algn="l"/>
                <a:tab pos="8738235" algn="l"/>
              </a:tabLst>
            </a:pPr>
            <a:r>
              <a:rPr sz="2800" spc="-5" dirty="0">
                <a:latin typeface="Times New Roman"/>
                <a:cs typeface="Times New Roman"/>
              </a:rPr>
              <a:t>Mat</a:t>
            </a:r>
            <a:r>
              <a:rPr sz="2800" spc="-15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ng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gan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z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tion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vision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&amp;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y</a:t>
            </a:r>
            <a:r>
              <a:rPr sz="2800" spc="-5" dirty="0">
                <a:latin typeface="Times New Roman"/>
                <a:cs typeface="Times New Roman"/>
              </a:rPr>
              <a:t>e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lang="en-IN"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aspirat</a:t>
            </a:r>
            <a:r>
              <a:rPr sz="2800" dirty="0">
                <a:latin typeface="Times New Roman"/>
                <a:cs typeface="Times New Roman"/>
              </a:rPr>
              <a:t>io</a:t>
            </a:r>
            <a:r>
              <a:rPr sz="2800" spc="-5" dirty="0">
                <a:latin typeface="Times New Roman"/>
                <a:cs typeface="Times New Roman"/>
              </a:rPr>
              <a:t>ns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lang="en-IN"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is  </a:t>
            </a:r>
            <a:r>
              <a:rPr sz="2800" spc="-5" dirty="0">
                <a:latin typeface="Times New Roman"/>
                <a:cs typeface="Times New Roman"/>
              </a:rPr>
              <a:t>must.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80076" y="0"/>
            <a:ext cx="3963924" cy="2287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841</Words>
  <Application>Microsoft Office PowerPoint</Application>
  <PresentationFormat>On-screen Show (4:3)</PresentationFormat>
  <Paragraphs>149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MT</vt:lpstr>
      <vt:lpstr>Calibri</vt:lpstr>
      <vt:lpstr>Georgia</vt:lpstr>
      <vt:lpstr>Times New Roman</vt:lpstr>
      <vt:lpstr>Wingdings</vt:lpstr>
      <vt:lpstr>Office Theme</vt:lpstr>
      <vt:lpstr>PowerPoint Presentation</vt:lpstr>
      <vt:lpstr>Organization of talk….</vt:lpstr>
      <vt:lpstr>Job vs career</vt:lpstr>
      <vt:lpstr>CHARACTERISTICS OF CAREER  PLANNING</vt:lpstr>
      <vt:lpstr>BENEFITS OF CAREER PLANNING</vt:lpstr>
      <vt:lpstr>PowerPoint Presentation</vt:lpstr>
      <vt:lpstr>PowerPoint Presentation</vt:lpstr>
      <vt:lpstr>How important is career planning?</vt:lpstr>
      <vt:lpstr>Contd…</vt:lpstr>
      <vt:lpstr>PowerPoint Presentation</vt:lpstr>
      <vt:lpstr>Individual Career Planning</vt:lpstr>
      <vt:lpstr>Individual Career Planning Process</vt:lpstr>
      <vt:lpstr>Individual Career Planning Process</vt:lpstr>
      <vt:lpstr>Individual Career Planning Process</vt:lpstr>
      <vt:lpstr>Individual Career Planning Process</vt:lpstr>
      <vt:lpstr>Individual Career Planning Process</vt:lpstr>
      <vt:lpstr>Individual Career Planning Process</vt:lpstr>
      <vt:lpstr>Projected Outcome</vt:lpstr>
      <vt:lpstr>What is Succession Planning?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Vijay Pratap Singh</cp:lastModifiedBy>
  <cp:revision>1</cp:revision>
  <dcterms:created xsi:type="dcterms:W3CDTF">2021-09-08T05:17:55Z</dcterms:created>
  <dcterms:modified xsi:type="dcterms:W3CDTF">2021-09-08T05:22:15Z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2016-10-05T00:00:00Z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2021-09-08T00:00:00Z</vt:filetime>
  </property>
</Properties>
</file>